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79"/>
  </p:notesMasterIdLst>
  <p:sldIdLst>
    <p:sldId id="256" r:id="rId2"/>
    <p:sldId id="257" r:id="rId3"/>
    <p:sldId id="258" r:id="rId4"/>
    <p:sldId id="261" r:id="rId5"/>
    <p:sldId id="358" r:id="rId6"/>
    <p:sldId id="353" r:id="rId7"/>
    <p:sldId id="359" r:id="rId8"/>
    <p:sldId id="360" r:id="rId9"/>
    <p:sldId id="361" r:id="rId10"/>
    <p:sldId id="364" r:id="rId11"/>
    <p:sldId id="365" r:id="rId12"/>
    <p:sldId id="373" r:id="rId13"/>
    <p:sldId id="259" r:id="rId14"/>
    <p:sldId id="374" r:id="rId15"/>
    <p:sldId id="260" r:id="rId16"/>
    <p:sldId id="316" r:id="rId17"/>
    <p:sldId id="321" r:id="rId18"/>
    <p:sldId id="323" r:id="rId19"/>
    <p:sldId id="317" r:id="rId20"/>
    <p:sldId id="318" r:id="rId21"/>
    <p:sldId id="325" r:id="rId22"/>
    <p:sldId id="327" r:id="rId23"/>
    <p:sldId id="339" r:id="rId24"/>
    <p:sldId id="340" r:id="rId25"/>
    <p:sldId id="331" r:id="rId26"/>
    <p:sldId id="332" r:id="rId27"/>
    <p:sldId id="333" r:id="rId28"/>
    <p:sldId id="266" r:id="rId29"/>
    <p:sldId id="370" r:id="rId30"/>
    <p:sldId id="334" r:id="rId31"/>
    <p:sldId id="371" r:id="rId32"/>
    <p:sldId id="268" r:id="rId33"/>
    <p:sldId id="270" r:id="rId34"/>
    <p:sldId id="271" r:id="rId35"/>
    <p:sldId id="377" r:id="rId36"/>
    <p:sldId id="300" r:id="rId37"/>
    <p:sldId id="341" r:id="rId38"/>
    <p:sldId id="342" r:id="rId39"/>
    <p:sldId id="375" r:id="rId40"/>
    <p:sldId id="344" r:id="rId41"/>
    <p:sldId id="273" r:id="rId42"/>
    <p:sldId id="275" r:id="rId43"/>
    <p:sldId id="336" r:id="rId44"/>
    <p:sldId id="337" r:id="rId45"/>
    <p:sldId id="338" r:id="rId46"/>
    <p:sldId id="277" r:id="rId47"/>
    <p:sldId id="301" r:id="rId48"/>
    <p:sldId id="278" r:id="rId49"/>
    <p:sldId id="345" r:id="rId50"/>
    <p:sldId id="346" r:id="rId51"/>
    <p:sldId id="347" r:id="rId52"/>
    <p:sldId id="279" r:id="rId53"/>
    <p:sldId id="288" r:id="rId54"/>
    <p:sldId id="348" r:id="rId55"/>
    <p:sldId id="349" r:id="rId56"/>
    <p:sldId id="372" r:id="rId57"/>
    <p:sldId id="310" r:id="rId58"/>
    <p:sldId id="281" r:id="rId59"/>
    <p:sldId id="285" r:id="rId60"/>
    <p:sldId id="299" r:id="rId61"/>
    <p:sldId id="296" r:id="rId62"/>
    <p:sldId id="313" r:id="rId63"/>
    <p:sldId id="350" r:id="rId64"/>
    <p:sldId id="351" r:id="rId65"/>
    <p:sldId id="378" r:id="rId66"/>
    <p:sldId id="289" r:id="rId67"/>
    <p:sldId id="290" r:id="rId68"/>
    <p:sldId id="291" r:id="rId69"/>
    <p:sldId id="292" r:id="rId70"/>
    <p:sldId id="293" r:id="rId71"/>
    <p:sldId id="302" r:id="rId72"/>
    <p:sldId id="294" r:id="rId73"/>
    <p:sldId id="295" r:id="rId74"/>
    <p:sldId id="314" r:id="rId75"/>
    <p:sldId id="357" r:id="rId76"/>
    <p:sldId id="354" r:id="rId77"/>
    <p:sldId id="356" r:id="rId7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ALI" initials="M" lastIdx="1" clrIdx="0">
    <p:extLst>
      <p:ext uri="{19B8F6BF-5375-455C-9EA6-DF929625EA0E}">
        <p15:presenceInfo xmlns:p15="http://schemas.microsoft.com/office/powerpoint/2012/main" userId="MAGA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40" autoAdjust="0"/>
    <p:restoredTop sz="94660"/>
  </p:normalViewPr>
  <p:slideViewPr>
    <p:cSldViewPr>
      <p:cViewPr varScale="1">
        <p:scale>
          <a:sx n="62" d="100"/>
          <a:sy n="62" d="100"/>
        </p:scale>
        <p:origin x="13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989D0-399D-44C9-8B2A-630EBDC7CF82}" type="doc">
      <dgm:prSet loTypeId="urn:microsoft.com/office/officeart/2005/8/layout/p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7ECE848-D306-47C8-BB11-EF9BEFA370EB}" type="pres">
      <dgm:prSet presAssocID="{ED1989D0-399D-44C9-8B2A-630EBDC7CF82}" presName="Name0" presStyleCnt="0">
        <dgm:presLayoutVars>
          <dgm:dir/>
          <dgm:resizeHandles val="exact"/>
        </dgm:presLayoutVars>
      </dgm:prSet>
      <dgm:spPr/>
    </dgm:pt>
  </dgm:ptLst>
  <dgm:cxnLst>
    <dgm:cxn modelId="{03B5AAD7-E5CB-40D2-8F74-5326BBBD2D58}" type="presOf" srcId="{ED1989D0-399D-44C9-8B2A-630EBDC7CF82}" destId="{77ECE848-D306-47C8-BB11-EF9BEFA370EB}" srcOrd="0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1D9983-B6F6-4546-A11C-34239B2D825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413F1F8-376B-4337-8192-80D2AF929D47}">
      <dgm:prSet phldrT="[Texte]"/>
      <dgm:spPr/>
      <dgm:t>
        <a:bodyPr/>
        <a:lstStyle/>
        <a:p>
          <a:r>
            <a:rPr lang="fr-FR" dirty="0"/>
            <a:t>Alimentation</a:t>
          </a:r>
        </a:p>
      </dgm:t>
    </dgm:pt>
    <dgm:pt modelId="{20B4FC4F-F68C-4056-B29D-94384AA83382}" type="parTrans" cxnId="{9CF206C2-B14B-4B31-978F-F99852373DE5}">
      <dgm:prSet/>
      <dgm:spPr/>
      <dgm:t>
        <a:bodyPr/>
        <a:lstStyle/>
        <a:p>
          <a:endParaRPr lang="fr-FR"/>
        </a:p>
      </dgm:t>
    </dgm:pt>
    <dgm:pt modelId="{BA33475B-B0E4-4466-B421-36E4A71E8776}" type="sibTrans" cxnId="{9CF206C2-B14B-4B31-978F-F99852373DE5}">
      <dgm:prSet/>
      <dgm:spPr/>
      <dgm:t>
        <a:bodyPr/>
        <a:lstStyle/>
        <a:p>
          <a:endParaRPr lang="fr-FR"/>
        </a:p>
      </dgm:t>
    </dgm:pt>
    <dgm:pt modelId="{239FA8A3-97F0-4270-89C4-8745F6B20982}">
      <dgm:prSet phldrT="[Texte]"/>
      <dgm:spPr/>
      <dgm:t>
        <a:bodyPr/>
        <a:lstStyle/>
        <a:p>
          <a:r>
            <a:rPr lang="fr-FR" dirty="0"/>
            <a:t>Digestion</a:t>
          </a:r>
        </a:p>
      </dgm:t>
    </dgm:pt>
    <dgm:pt modelId="{4B12362C-7FD3-4779-A9A7-EC0B266C0AC7}" type="parTrans" cxnId="{40C97E1D-994A-460A-8372-B433DD42C7E5}">
      <dgm:prSet/>
      <dgm:spPr/>
      <dgm:t>
        <a:bodyPr/>
        <a:lstStyle/>
        <a:p>
          <a:endParaRPr lang="fr-FR"/>
        </a:p>
      </dgm:t>
    </dgm:pt>
    <dgm:pt modelId="{FE98999B-810F-4F9F-9DCC-C934FC7E6D45}" type="sibTrans" cxnId="{40C97E1D-994A-460A-8372-B433DD42C7E5}">
      <dgm:prSet/>
      <dgm:spPr/>
      <dgm:t>
        <a:bodyPr/>
        <a:lstStyle/>
        <a:p>
          <a:endParaRPr lang="fr-FR"/>
        </a:p>
      </dgm:t>
    </dgm:pt>
    <dgm:pt modelId="{4AB23C4B-CD08-4C01-AEFF-8E3DE25FD4CF}">
      <dgm:prSet phldrT="[Texte]"/>
      <dgm:spPr/>
      <dgm:t>
        <a:bodyPr/>
        <a:lstStyle/>
        <a:p>
          <a:r>
            <a:rPr lang="fr-FR" dirty="0"/>
            <a:t>Biotope intestinal</a:t>
          </a:r>
        </a:p>
      </dgm:t>
    </dgm:pt>
    <dgm:pt modelId="{521CBD80-F810-4F33-9114-72F7F4643363}" type="parTrans" cxnId="{DDB12F9E-2E72-4AEB-88ED-E92C55386F04}">
      <dgm:prSet/>
      <dgm:spPr/>
      <dgm:t>
        <a:bodyPr/>
        <a:lstStyle/>
        <a:p>
          <a:endParaRPr lang="fr-FR"/>
        </a:p>
      </dgm:t>
    </dgm:pt>
    <dgm:pt modelId="{4151E620-54F9-4016-B09E-E72C52C22CD8}" type="sibTrans" cxnId="{DDB12F9E-2E72-4AEB-88ED-E92C55386F04}">
      <dgm:prSet/>
      <dgm:spPr/>
      <dgm:t>
        <a:bodyPr/>
        <a:lstStyle/>
        <a:p>
          <a:endParaRPr lang="fr-FR"/>
        </a:p>
      </dgm:t>
    </dgm:pt>
    <dgm:pt modelId="{C64C0DBA-FB60-41F2-A14E-0282D053E59F}">
      <dgm:prSet/>
      <dgm:spPr/>
      <dgm:t>
        <a:bodyPr/>
        <a:lstStyle/>
        <a:p>
          <a:r>
            <a:rPr lang="fr-FR" dirty="0"/>
            <a:t>Paroi du grêle</a:t>
          </a:r>
        </a:p>
      </dgm:t>
    </dgm:pt>
    <dgm:pt modelId="{81FEE71C-05C2-4426-AD16-EA5B0C525608}" type="parTrans" cxnId="{FBA33A36-CB19-468C-9E1D-ED6F8F93545C}">
      <dgm:prSet/>
      <dgm:spPr/>
      <dgm:t>
        <a:bodyPr/>
        <a:lstStyle/>
        <a:p>
          <a:endParaRPr lang="fr-FR"/>
        </a:p>
      </dgm:t>
    </dgm:pt>
    <dgm:pt modelId="{A1BE735E-D04C-4A77-ACE2-3DBF8056CD30}" type="sibTrans" cxnId="{FBA33A36-CB19-468C-9E1D-ED6F8F93545C}">
      <dgm:prSet/>
      <dgm:spPr/>
      <dgm:t>
        <a:bodyPr/>
        <a:lstStyle/>
        <a:p>
          <a:endParaRPr lang="fr-FR"/>
        </a:p>
      </dgm:t>
    </dgm:pt>
    <dgm:pt modelId="{CC847D9F-70EE-45D6-A68C-F74D413A8ECA}" type="pres">
      <dgm:prSet presAssocID="{0A1D9983-B6F6-4546-A11C-34239B2D825B}" presName="linearFlow" presStyleCnt="0">
        <dgm:presLayoutVars>
          <dgm:dir/>
          <dgm:resizeHandles val="exact"/>
        </dgm:presLayoutVars>
      </dgm:prSet>
      <dgm:spPr/>
    </dgm:pt>
    <dgm:pt modelId="{584CAE6B-97F0-4069-82EF-DD332E455596}" type="pres">
      <dgm:prSet presAssocID="{6413F1F8-376B-4337-8192-80D2AF929D47}" presName="composite" presStyleCnt="0"/>
      <dgm:spPr/>
    </dgm:pt>
    <dgm:pt modelId="{8DBC0CAA-82A8-44A6-8D1D-E95141D65082}" type="pres">
      <dgm:prSet presAssocID="{6413F1F8-376B-4337-8192-80D2AF929D47}" presName="imgShp" presStyleLbl="fgImgPlace1" presStyleIdx="0" presStyleCnt="4"/>
      <dgm:spPr/>
    </dgm:pt>
    <dgm:pt modelId="{EEB2DBB9-340D-4766-A473-F69F2399307A}" type="pres">
      <dgm:prSet presAssocID="{6413F1F8-376B-4337-8192-80D2AF929D47}" presName="txShp" presStyleLbl="node1" presStyleIdx="0" presStyleCnt="4">
        <dgm:presLayoutVars>
          <dgm:bulletEnabled val="1"/>
        </dgm:presLayoutVars>
      </dgm:prSet>
      <dgm:spPr/>
    </dgm:pt>
    <dgm:pt modelId="{C699E4C6-8EA8-4172-BBA6-7CFE54EF3E1E}" type="pres">
      <dgm:prSet presAssocID="{BA33475B-B0E4-4466-B421-36E4A71E8776}" presName="spacing" presStyleCnt="0"/>
      <dgm:spPr/>
    </dgm:pt>
    <dgm:pt modelId="{0E0DEB03-8CC5-44C4-A1BD-699606DB9D59}" type="pres">
      <dgm:prSet presAssocID="{239FA8A3-97F0-4270-89C4-8745F6B20982}" presName="composite" presStyleCnt="0"/>
      <dgm:spPr/>
    </dgm:pt>
    <dgm:pt modelId="{F66413DE-6427-4C36-A58F-1C3488228390}" type="pres">
      <dgm:prSet presAssocID="{239FA8A3-97F0-4270-89C4-8745F6B20982}" presName="imgShp" presStyleLbl="fgImgPlace1" presStyleIdx="1" presStyleCnt="4"/>
      <dgm:spPr/>
    </dgm:pt>
    <dgm:pt modelId="{B68CCB52-B395-4CBB-94AA-FDFB4DBBAB8D}" type="pres">
      <dgm:prSet presAssocID="{239FA8A3-97F0-4270-89C4-8745F6B20982}" presName="txShp" presStyleLbl="node1" presStyleIdx="1" presStyleCnt="4">
        <dgm:presLayoutVars>
          <dgm:bulletEnabled val="1"/>
        </dgm:presLayoutVars>
      </dgm:prSet>
      <dgm:spPr/>
    </dgm:pt>
    <dgm:pt modelId="{06F02AE1-D290-49BC-863F-9D91AAEBF3D8}" type="pres">
      <dgm:prSet presAssocID="{FE98999B-810F-4F9F-9DCC-C934FC7E6D45}" presName="spacing" presStyleCnt="0"/>
      <dgm:spPr/>
    </dgm:pt>
    <dgm:pt modelId="{5FCB3EB0-AEA5-4868-83E0-9B9349EB96DB}" type="pres">
      <dgm:prSet presAssocID="{4AB23C4B-CD08-4C01-AEFF-8E3DE25FD4CF}" presName="composite" presStyleCnt="0"/>
      <dgm:spPr/>
    </dgm:pt>
    <dgm:pt modelId="{040C58FD-236C-4B84-9F17-03E5102CE269}" type="pres">
      <dgm:prSet presAssocID="{4AB23C4B-CD08-4C01-AEFF-8E3DE25FD4CF}" presName="imgShp" presStyleLbl="fgImgPlace1" presStyleIdx="2" presStyleCnt="4"/>
      <dgm:spPr/>
    </dgm:pt>
    <dgm:pt modelId="{E05F0080-DDAD-4771-9A18-87A3EF53F1EE}" type="pres">
      <dgm:prSet presAssocID="{4AB23C4B-CD08-4C01-AEFF-8E3DE25FD4CF}" presName="txShp" presStyleLbl="node1" presStyleIdx="2" presStyleCnt="4">
        <dgm:presLayoutVars>
          <dgm:bulletEnabled val="1"/>
        </dgm:presLayoutVars>
      </dgm:prSet>
      <dgm:spPr/>
    </dgm:pt>
    <dgm:pt modelId="{F09DF29E-8573-4E0A-B7DC-7182A93A3D52}" type="pres">
      <dgm:prSet presAssocID="{4151E620-54F9-4016-B09E-E72C52C22CD8}" presName="spacing" presStyleCnt="0"/>
      <dgm:spPr/>
    </dgm:pt>
    <dgm:pt modelId="{00F84620-1FF7-443D-B0C6-539180D26633}" type="pres">
      <dgm:prSet presAssocID="{C64C0DBA-FB60-41F2-A14E-0282D053E59F}" presName="composite" presStyleCnt="0"/>
      <dgm:spPr/>
    </dgm:pt>
    <dgm:pt modelId="{7A26C98F-6428-41DE-ADA1-CBF9C76DB2EE}" type="pres">
      <dgm:prSet presAssocID="{C64C0DBA-FB60-41F2-A14E-0282D053E59F}" presName="imgShp" presStyleLbl="fgImgPlace1" presStyleIdx="3" presStyleCnt="4"/>
      <dgm:spPr/>
    </dgm:pt>
    <dgm:pt modelId="{A1E9B351-9A5A-4675-A4D3-07829DFE077E}" type="pres">
      <dgm:prSet presAssocID="{C64C0DBA-FB60-41F2-A14E-0282D053E59F}" presName="txShp" presStyleLbl="node1" presStyleIdx="3" presStyleCnt="4">
        <dgm:presLayoutVars>
          <dgm:bulletEnabled val="1"/>
        </dgm:presLayoutVars>
      </dgm:prSet>
      <dgm:spPr/>
    </dgm:pt>
  </dgm:ptLst>
  <dgm:cxnLst>
    <dgm:cxn modelId="{40C97E1D-994A-460A-8372-B433DD42C7E5}" srcId="{0A1D9983-B6F6-4546-A11C-34239B2D825B}" destId="{239FA8A3-97F0-4270-89C4-8745F6B20982}" srcOrd="1" destOrd="0" parTransId="{4B12362C-7FD3-4779-A9A7-EC0B266C0AC7}" sibTransId="{FE98999B-810F-4F9F-9DCC-C934FC7E6D45}"/>
    <dgm:cxn modelId="{FBA33A36-CB19-468C-9E1D-ED6F8F93545C}" srcId="{0A1D9983-B6F6-4546-A11C-34239B2D825B}" destId="{C64C0DBA-FB60-41F2-A14E-0282D053E59F}" srcOrd="3" destOrd="0" parTransId="{81FEE71C-05C2-4426-AD16-EA5B0C525608}" sibTransId="{A1BE735E-D04C-4A77-ACE2-3DBF8056CD30}"/>
    <dgm:cxn modelId="{2D524E59-D344-459C-A352-EFA56DC8B6B4}" type="presOf" srcId="{C64C0DBA-FB60-41F2-A14E-0282D053E59F}" destId="{A1E9B351-9A5A-4675-A4D3-07829DFE077E}" srcOrd="0" destOrd="0" presId="urn:microsoft.com/office/officeart/2005/8/layout/vList3"/>
    <dgm:cxn modelId="{DDB12F9E-2E72-4AEB-88ED-E92C55386F04}" srcId="{0A1D9983-B6F6-4546-A11C-34239B2D825B}" destId="{4AB23C4B-CD08-4C01-AEFF-8E3DE25FD4CF}" srcOrd="2" destOrd="0" parTransId="{521CBD80-F810-4F33-9114-72F7F4643363}" sibTransId="{4151E620-54F9-4016-B09E-E72C52C22CD8}"/>
    <dgm:cxn modelId="{6EB309AD-EC8C-485D-8D9C-FC349ACEDED2}" type="presOf" srcId="{4AB23C4B-CD08-4C01-AEFF-8E3DE25FD4CF}" destId="{E05F0080-DDAD-4771-9A18-87A3EF53F1EE}" srcOrd="0" destOrd="0" presId="urn:microsoft.com/office/officeart/2005/8/layout/vList3"/>
    <dgm:cxn modelId="{9CF206C2-B14B-4B31-978F-F99852373DE5}" srcId="{0A1D9983-B6F6-4546-A11C-34239B2D825B}" destId="{6413F1F8-376B-4337-8192-80D2AF929D47}" srcOrd="0" destOrd="0" parTransId="{20B4FC4F-F68C-4056-B29D-94384AA83382}" sibTransId="{BA33475B-B0E4-4466-B421-36E4A71E8776}"/>
    <dgm:cxn modelId="{153127C2-40F5-49B8-AF81-05F976C3B2EA}" type="presOf" srcId="{0A1D9983-B6F6-4546-A11C-34239B2D825B}" destId="{CC847D9F-70EE-45D6-A68C-F74D413A8ECA}" srcOrd="0" destOrd="0" presId="urn:microsoft.com/office/officeart/2005/8/layout/vList3"/>
    <dgm:cxn modelId="{AEE83ADF-0898-41C7-8C24-FD970432650A}" type="presOf" srcId="{239FA8A3-97F0-4270-89C4-8745F6B20982}" destId="{B68CCB52-B395-4CBB-94AA-FDFB4DBBAB8D}" srcOrd="0" destOrd="0" presId="urn:microsoft.com/office/officeart/2005/8/layout/vList3"/>
    <dgm:cxn modelId="{022839FA-2327-4AC8-8DED-BB6577CE04BE}" type="presOf" srcId="{6413F1F8-376B-4337-8192-80D2AF929D47}" destId="{EEB2DBB9-340D-4766-A473-F69F2399307A}" srcOrd="0" destOrd="0" presId="urn:microsoft.com/office/officeart/2005/8/layout/vList3"/>
    <dgm:cxn modelId="{CEB7B0B3-F8D1-472B-BA2C-5844305B21E0}" type="presParOf" srcId="{CC847D9F-70EE-45D6-A68C-F74D413A8ECA}" destId="{584CAE6B-97F0-4069-82EF-DD332E455596}" srcOrd="0" destOrd="0" presId="urn:microsoft.com/office/officeart/2005/8/layout/vList3"/>
    <dgm:cxn modelId="{2B8C1A3C-EA93-4C88-A432-A9774AF261D4}" type="presParOf" srcId="{584CAE6B-97F0-4069-82EF-DD332E455596}" destId="{8DBC0CAA-82A8-44A6-8D1D-E95141D65082}" srcOrd="0" destOrd="0" presId="urn:microsoft.com/office/officeart/2005/8/layout/vList3"/>
    <dgm:cxn modelId="{85B8D39C-B1DD-4A70-94B9-2C36CE2E3E7E}" type="presParOf" srcId="{584CAE6B-97F0-4069-82EF-DD332E455596}" destId="{EEB2DBB9-340D-4766-A473-F69F2399307A}" srcOrd="1" destOrd="0" presId="urn:microsoft.com/office/officeart/2005/8/layout/vList3"/>
    <dgm:cxn modelId="{905A201E-ECF4-4290-B8EC-72E15ADEF196}" type="presParOf" srcId="{CC847D9F-70EE-45D6-A68C-F74D413A8ECA}" destId="{C699E4C6-8EA8-4172-BBA6-7CFE54EF3E1E}" srcOrd="1" destOrd="0" presId="urn:microsoft.com/office/officeart/2005/8/layout/vList3"/>
    <dgm:cxn modelId="{236988C4-1B8D-479F-92A8-12A741B83E3A}" type="presParOf" srcId="{CC847D9F-70EE-45D6-A68C-F74D413A8ECA}" destId="{0E0DEB03-8CC5-44C4-A1BD-699606DB9D59}" srcOrd="2" destOrd="0" presId="urn:microsoft.com/office/officeart/2005/8/layout/vList3"/>
    <dgm:cxn modelId="{C0151EA8-AD8B-4D6B-95E0-CCB929A1A468}" type="presParOf" srcId="{0E0DEB03-8CC5-44C4-A1BD-699606DB9D59}" destId="{F66413DE-6427-4C36-A58F-1C3488228390}" srcOrd="0" destOrd="0" presId="urn:microsoft.com/office/officeart/2005/8/layout/vList3"/>
    <dgm:cxn modelId="{9235FD81-ACD1-4F5A-BA48-5C08D24DDF6C}" type="presParOf" srcId="{0E0DEB03-8CC5-44C4-A1BD-699606DB9D59}" destId="{B68CCB52-B395-4CBB-94AA-FDFB4DBBAB8D}" srcOrd="1" destOrd="0" presId="urn:microsoft.com/office/officeart/2005/8/layout/vList3"/>
    <dgm:cxn modelId="{E788DCDE-F672-407A-8FB9-270C93798D27}" type="presParOf" srcId="{CC847D9F-70EE-45D6-A68C-F74D413A8ECA}" destId="{06F02AE1-D290-49BC-863F-9D91AAEBF3D8}" srcOrd="3" destOrd="0" presId="urn:microsoft.com/office/officeart/2005/8/layout/vList3"/>
    <dgm:cxn modelId="{EF788CD6-EF40-4528-8398-FBF7C82E84B0}" type="presParOf" srcId="{CC847D9F-70EE-45D6-A68C-F74D413A8ECA}" destId="{5FCB3EB0-AEA5-4868-83E0-9B9349EB96DB}" srcOrd="4" destOrd="0" presId="urn:microsoft.com/office/officeart/2005/8/layout/vList3"/>
    <dgm:cxn modelId="{BFB185AC-3E32-498A-827B-1873708AF4D3}" type="presParOf" srcId="{5FCB3EB0-AEA5-4868-83E0-9B9349EB96DB}" destId="{040C58FD-236C-4B84-9F17-03E5102CE269}" srcOrd="0" destOrd="0" presId="urn:microsoft.com/office/officeart/2005/8/layout/vList3"/>
    <dgm:cxn modelId="{84004D60-1C06-499F-8083-1C0B40AD7D25}" type="presParOf" srcId="{5FCB3EB0-AEA5-4868-83E0-9B9349EB96DB}" destId="{E05F0080-DDAD-4771-9A18-87A3EF53F1EE}" srcOrd="1" destOrd="0" presId="urn:microsoft.com/office/officeart/2005/8/layout/vList3"/>
    <dgm:cxn modelId="{1E51B9A0-865C-460E-A2C9-08DBB73D38B9}" type="presParOf" srcId="{CC847D9F-70EE-45D6-A68C-F74D413A8ECA}" destId="{F09DF29E-8573-4E0A-B7DC-7182A93A3D52}" srcOrd="5" destOrd="0" presId="urn:microsoft.com/office/officeart/2005/8/layout/vList3"/>
    <dgm:cxn modelId="{1BBB5FC7-FE07-44EF-8E38-A9BEAD42E4C9}" type="presParOf" srcId="{CC847D9F-70EE-45D6-A68C-F74D413A8ECA}" destId="{00F84620-1FF7-443D-B0C6-539180D26633}" srcOrd="6" destOrd="0" presId="urn:microsoft.com/office/officeart/2005/8/layout/vList3"/>
    <dgm:cxn modelId="{3D24D6C0-8987-4385-85E6-BB9C129D62CE}" type="presParOf" srcId="{00F84620-1FF7-443D-B0C6-539180D26633}" destId="{7A26C98F-6428-41DE-ADA1-CBF9C76DB2EE}" srcOrd="0" destOrd="0" presId="urn:microsoft.com/office/officeart/2005/8/layout/vList3"/>
    <dgm:cxn modelId="{E95D17F7-30B5-480E-80E0-E2F9EF4D338F}" type="presParOf" srcId="{00F84620-1FF7-443D-B0C6-539180D26633}" destId="{A1E9B351-9A5A-4675-A4D3-07829DFE07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CBC803-5FA6-4A6B-A063-EBB2A3A4DE3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8CF5B2A-28DA-4733-A007-FBBC2A762125}">
      <dgm:prSet phldrT="[Texte]"/>
      <dgm:spPr/>
      <dgm:t>
        <a:bodyPr/>
        <a:lstStyle/>
        <a:p>
          <a:r>
            <a:rPr lang="fr-FR" dirty="0"/>
            <a:t>Sucre, sel, mauvais corps gras</a:t>
          </a:r>
        </a:p>
      </dgm:t>
    </dgm:pt>
    <dgm:pt modelId="{22E54221-6C16-4196-BCC0-861624F72220}" type="parTrans" cxnId="{05FD24CF-BA0D-4F66-9D3F-23A94727AEBE}">
      <dgm:prSet/>
      <dgm:spPr/>
      <dgm:t>
        <a:bodyPr/>
        <a:lstStyle/>
        <a:p>
          <a:endParaRPr lang="fr-FR"/>
        </a:p>
      </dgm:t>
    </dgm:pt>
    <dgm:pt modelId="{7DE02C58-9AB8-4106-9C5C-33F9E944A255}" type="sibTrans" cxnId="{05FD24CF-BA0D-4F66-9D3F-23A94727AEBE}">
      <dgm:prSet/>
      <dgm:spPr/>
      <dgm:t>
        <a:bodyPr/>
        <a:lstStyle/>
        <a:p>
          <a:endParaRPr lang="fr-FR"/>
        </a:p>
      </dgm:t>
    </dgm:pt>
    <dgm:pt modelId="{5BCD9CEF-0CD0-41FB-A549-5219EB9EB96B}">
      <dgm:prSet phldrT="[Texte]"/>
      <dgm:spPr/>
      <dgm:t>
        <a:bodyPr/>
        <a:lstStyle/>
        <a:p>
          <a:r>
            <a:rPr lang="fr-FR" dirty="0"/>
            <a:t>Lait et gluten</a:t>
          </a:r>
        </a:p>
      </dgm:t>
    </dgm:pt>
    <dgm:pt modelId="{E12E7056-726A-43FE-AF01-1BCFAB8F3CD9}" type="parTrans" cxnId="{20B4916A-F999-4285-B225-A47126EBB679}">
      <dgm:prSet/>
      <dgm:spPr/>
      <dgm:t>
        <a:bodyPr/>
        <a:lstStyle/>
        <a:p>
          <a:endParaRPr lang="fr-FR"/>
        </a:p>
      </dgm:t>
    </dgm:pt>
    <dgm:pt modelId="{E4A835E4-2D75-4EBA-8E1B-69B8CEAAFCE6}" type="sibTrans" cxnId="{20B4916A-F999-4285-B225-A47126EBB679}">
      <dgm:prSet/>
      <dgm:spPr/>
      <dgm:t>
        <a:bodyPr/>
        <a:lstStyle/>
        <a:p>
          <a:endParaRPr lang="fr-FR"/>
        </a:p>
      </dgm:t>
    </dgm:pt>
    <dgm:pt modelId="{8A066884-62C9-4F27-AECD-BDFF1D015455}">
      <dgm:prSet phldrT="[Texte]"/>
      <dgm:spPr/>
      <dgm:t>
        <a:bodyPr/>
        <a:lstStyle/>
        <a:p>
          <a:r>
            <a:rPr lang="fr-FR" dirty="0"/>
            <a:t>Antibiotiques</a:t>
          </a:r>
        </a:p>
      </dgm:t>
    </dgm:pt>
    <dgm:pt modelId="{6F76BB8C-D749-411F-BD5B-44362F6B5C56}" type="parTrans" cxnId="{57AFE0B3-1706-437C-A1D7-0B0965CF9BBE}">
      <dgm:prSet/>
      <dgm:spPr/>
      <dgm:t>
        <a:bodyPr/>
        <a:lstStyle/>
        <a:p>
          <a:endParaRPr lang="fr-FR"/>
        </a:p>
      </dgm:t>
    </dgm:pt>
    <dgm:pt modelId="{63B02A17-07CC-47D8-93D8-E868E45257B5}" type="sibTrans" cxnId="{57AFE0B3-1706-437C-A1D7-0B0965CF9BBE}">
      <dgm:prSet/>
      <dgm:spPr/>
      <dgm:t>
        <a:bodyPr/>
        <a:lstStyle/>
        <a:p>
          <a:endParaRPr lang="fr-FR"/>
        </a:p>
      </dgm:t>
    </dgm:pt>
    <dgm:pt modelId="{72CFA928-BE05-438D-8B08-3C4E6FCDAC09}">
      <dgm:prSet/>
      <dgm:spPr/>
      <dgm:t>
        <a:bodyPr/>
        <a:lstStyle/>
        <a:p>
          <a:r>
            <a:rPr lang="fr-FR" dirty="0"/>
            <a:t>Pré biotiques</a:t>
          </a:r>
        </a:p>
      </dgm:t>
    </dgm:pt>
    <dgm:pt modelId="{CE002DE4-2986-4471-9FB3-B5D1776127E7}" type="parTrans" cxnId="{2B8E0408-9715-4119-A141-DE4962BC2684}">
      <dgm:prSet/>
      <dgm:spPr/>
      <dgm:t>
        <a:bodyPr/>
        <a:lstStyle/>
        <a:p>
          <a:endParaRPr lang="fr-FR"/>
        </a:p>
      </dgm:t>
    </dgm:pt>
    <dgm:pt modelId="{4FCDCE87-6083-4C65-BB6E-801CBFBB1F02}" type="sibTrans" cxnId="{2B8E0408-9715-4119-A141-DE4962BC2684}">
      <dgm:prSet/>
      <dgm:spPr/>
      <dgm:t>
        <a:bodyPr/>
        <a:lstStyle/>
        <a:p>
          <a:endParaRPr lang="fr-FR"/>
        </a:p>
      </dgm:t>
    </dgm:pt>
    <dgm:pt modelId="{C3748EC1-BE45-40AF-8CD6-3FD21DDB253D}" type="pres">
      <dgm:prSet presAssocID="{B5CBC803-5FA6-4A6B-A063-EBB2A3A4DE31}" presName="linearFlow" presStyleCnt="0">
        <dgm:presLayoutVars>
          <dgm:dir/>
          <dgm:resizeHandles val="exact"/>
        </dgm:presLayoutVars>
      </dgm:prSet>
      <dgm:spPr/>
    </dgm:pt>
    <dgm:pt modelId="{F0C1C09F-11B6-4DAD-BBA6-27D938DFF5AB}" type="pres">
      <dgm:prSet presAssocID="{48CF5B2A-28DA-4733-A007-FBBC2A762125}" presName="composite" presStyleCnt="0"/>
      <dgm:spPr/>
    </dgm:pt>
    <dgm:pt modelId="{6B4359A4-11C8-46B8-9288-A2FD931AC30C}" type="pres">
      <dgm:prSet presAssocID="{48CF5B2A-28DA-4733-A007-FBBC2A762125}" presName="imgShp" presStyleLbl="fgImgPlace1" presStyleIdx="0" presStyleCnt="4"/>
      <dgm:spPr/>
    </dgm:pt>
    <dgm:pt modelId="{0FADCB3E-3362-4844-9039-E7E53A83E54A}" type="pres">
      <dgm:prSet presAssocID="{48CF5B2A-28DA-4733-A007-FBBC2A762125}" presName="txShp" presStyleLbl="node1" presStyleIdx="0" presStyleCnt="4">
        <dgm:presLayoutVars>
          <dgm:bulletEnabled val="1"/>
        </dgm:presLayoutVars>
      </dgm:prSet>
      <dgm:spPr/>
    </dgm:pt>
    <dgm:pt modelId="{01D93552-3EFF-4FF1-A110-611D2FF3E873}" type="pres">
      <dgm:prSet presAssocID="{7DE02C58-9AB8-4106-9C5C-33F9E944A255}" presName="spacing" presStyleCnt="0"/>
      <dgm:spPr/>
    </dgm:pt>
    <dgm:pt modelId="{C2E63C66-528C-45FA-9068-E041501AD698}" type="pres">
      <dgm:prSet presAssocID="{5BCD9CEF-0CD0-41FB-A549-5219EB9EB96B}" presName="composite" presStyleCnt="0"/>
      <dgm:spPr/>
    </dgm:pt>
    <dgm:pt modelId="{95D1A094-0FBF-427E-9007-E0FA8A0C1FA3}" type="pres">
      <dgm:prSet presAssocID="{5BCD9CEF-0CD0-41FB-A549-5219EB9EB96B}" presName="imgShp" presStyleLbl="fgImgPlace1" presStyleIdx="1" presStyleCnt="4"/>
      <dgm:spPr/>
    </dgm:pt>
    <dgm:pt modelId="{520E486E-2C55-4325-9DB8-2B4A1575B5D0}" type="pres">
      <dgm:prSet presAssocID="{5BCD9CEF-0CD0-41FB-A549-5219EB9EB96B}" presName="txShp" presStyleLbl="node1" presStyleIdx="1" presStyleCnt="4">
        <dgm:presLayoutVars>
          <dgm:bulletEnabled val="1"/>
        </dgm:presLayoutVars>
      </dgm:prSet>
      <dgm:spPr/>
    </dgm:pt>
    <dgm:pt modelId="{57CFC614-AE3E-4F72-AA92-358E791A20C0}" type="pres">
      <dgm:prSet presAssocID="{E4A835E4-2D75-4EBA-8E1B-69B8CEAAFCE6}" presName="spacing" presStyleCnt="0"/>
      <dgm:spPr/>
    </dgm:pt>
    <dgm:pt modelId="{A4CD3D92-243B-477B-BBFA-56032DF5FB1B}" type="pres">
      <dgm:prSet presAssocID="{8A066884-62C9-4F27-AECD-BDFF1D015455}" presName="composite" presStyleCnt="0"/>
      <dgm:spPr/>
    </dgm:pt>
    <dgm:pt modelId="{E27948CA-5F12-46E6-9BA5-8772DBA5225F}" type="pres">
      <dgm:prSet presAssocID="{8A066884-62C9-4F27-AECD-BDFF1D015455}" presName="imgShp" presStyleLbl="fgImgPlace1" presStyleIdx="2" presStyleCnt="4"/>
      <dgm:spPr/>
    </dgm:pt>
    <dgm:pt modelId="{27582966-1545-4801-ABE3-3ADA753B8DFC}" type="pres">
      <dgm:prSet presAssocID="{8A066884-62C9-4F27-AECD-BDFF1D015455}" presName="txShp" presStyleLbl="node1" presStyleIdx="2" presStyleCnt="4">
        <dgm:presLayoutVars>
          <dgm:bulletEnabled val="1"/>
        </dgm:presLayoutVars>
      </dgm:prSet>
      <dgm:spPr/>
    </dgm:pt>
    <dgm:pt modelId="{35304E3A-7FC0-4DD3-A2EB-412AB7FA8172}" type="pres">
      <dgm:prSet presAssocID="{63B02A17-07CC-47D8-93D8-E868E45257B5}" presName="spacing" presStyleCnt="0"/>
      <dgm:spPr/>
    </dgm:pt>
    <dgm:pt modelId="{CBB0E146-74F1-46E5-906C-F9C51B5CCAAD}" type="pres">
      <dgm:prSet presAssocID="{72CFA928-BE05-438D-8B08-3C4E6FCDAC09}" presName="composite" presStyleCnt="0"/>
      <dgm:spPr/>
    </dgm:pt>
    <dgm:pt modelId="{69A82B23-D7F7-479D-A430-BEA9BAA61380}" type="pres">
      <dgm:prSet presAssocID="{72CFA928-BE05-438D-8B08-3C4E6FCDAC09}" presName="imgShp" presStyleLbl="fgImgPlace1" presStyleIdx="3" presStyleCnt="4"/>
      <dgm:spPr/>
    </dgm:pt>
    <dgm:pt modelId="{01F5BE2F-E670-4AC0-910D-B814E83CA855}" type="pres">
      <dgm:prSet presAssocID="{72CFA928-BE05-438D-8B08-3C4E6FCDAC09}" presName="txShp" presStyleLbl="node1" presStyleIdx="3" presStyleCnt="4">
        <dgm:presLayoutVars>
          <dgm:bulletEnabled val="1"/>
        </dgm:presLayoutVars>
      </dgm:prSet>
      <dgm:spPr/>
    </dgm:pt>
  </dgm:ptLst>
  <dgm:cxnLst>
    <dgm:cxn modelId="{50289903-8FCC-4C22-A9F8-D804E038A240}" type="presOf" srcId="{5BCD9CEF-0CD0-41FB-A549-5219EB9EB96B}" destId="{520E486E-2C55-4325-9DB8-2B4A1575B5D0}" srcOrd="0" destOrd="0" presId="urn:microsoft.com/office/officeart/2005/8/layout/vList3"/>
    <dgm:cxn modelId="{2B8E0408-9715-4119-A141-DE4962BC2684}" srcId="{B5CBC803-5FA6-4A6B-A063-EBB2A3A4DE31}" destId="{72CFA928-BE05-438D-8B08-3C4E6FCDAC09}" srcOrd="3" destOrd="0" parTransId="{CE002DE4-2986-4471-9FB3-B5D1776127E7}" sibTransId="{4FCDCE87-6083-4C65-BB6E-801CBFBB1F02}"/>
    <dgm:cxn modelId="{20B4916A-F999-4285-B225-A47126EBB679}" srcId="{B5CBC803-5FA6-4A6B-A063-EBB2A3A4DE31}" destId="{5BCD9CEF-0CD0-41FB-A549-5219EB9EB96B}" srcOrd="1" destOrd="0" parTransId="{E12E7056-726A-43FE-AF01-1BCFAB8F3CD9}" sibTransId="{E4A835E4-2D75-4EBA-8E1B-69B8CEAAFCE6}"/>
    <dgm:cxn modelId="{17FDC4AF-A617-41C8-999B-89FEAFEB42E7}" type="presOf" srcId="{48CF5B2A-28DA-4733-A007-FBBC2A762125}" destId="{0FADCB3E-3362-4844-9039-E7E53A83E54A}" srcOrd="0" destOrd="0" presId="urn:microsoft.com/office/officeart/2005/8/layout/vList3"/>
    <dgm:cxn modelId="{57AFE0B3-1706-437C-A1D7-0B0965CF9BBE}" srcId="{B5CBC803-5FA6-4A6B-A063-EBB2A3A4DE31}" destId="{8A066884-62C9-4F27-AECD-BDFF1D015455}" srcOrd="2" destOrd="0" parTransId="{6F76BB8C-D749-411F-BD5B-44362F6B5C56}" sibTransId="{63B02A17-07CC-47D8-93D8-E868E45257B5}"/>
    <dgm:cxn modelId="{087EA5B4-59EB-41FC-A06E-86BA4BA11B5B}" type="presOf" srcId="{B5CBC803-5FA6-4A6B-A063-EBB2A3A4DE31}" destId="{C3748EC1-BE45-40AF-8CD6-3FD21DDB253D}" srcOrd="0" destOrd="0" presId="urn:microsoft.com/office/officeart/2005/8/layout/vList3"/>
    <dgm:cxn modelId="{4B115EB5-D07F-4F0C-B443-9DC802A6EEB1}" type="presOf" srcId="{72CFA928-BE05-438D-8B08-3C4E6FCDAC09}" destId="{01F5BE2F-E670-4AC0-910D-B814E83CA855}" srcOrd="0" destOrd="0" presId="urn:microsoft.com/office/officeart/2005/8/layout/vList3"/>
    <dgm:cxn modelId="{05FD24CF-BA0D-4F66-9D3F-23A94727AEBE}" srcId="{B5CBC803-5FA6-4A6B-A063-EBB2A3A4DE31}" destId="{48CF5B2A-28DA-4733-A007-FBBC2A762125}" srcOrd="0" destOrd="0" parTransId="{22E54221-6C16-4196-BCC0-861624F72220}" sibTransId="{7DE02C58-9AB8-4106-9C5C-33F9E944A255}"/>
    <dgm:cxn modelId="{D28164F0-B93E-4ED2-8406-5CB0B0BC245B}" type="presOf" srcId="{8A066884-62C9-4F27-AECD-BDFF1D015455}" destId="{27582966-1545-4801-ABE3-3ADA753B8DFC}" srcOrd="0" destOrd="0" presId="urn:microsoft.com/office/officeart/2005/8/layout/vList3"/>
    <dgm:cxn modelId="{607F548A-2AF6-4ED3-8DAB-8267F7CA48C0}" type="presParOf" srcId="{C3748EC1-BE45-40AF-8CD6-3FD21DDB253D}" destId="{F0C1C09F-11B6-4DAD-BBA6-27D938DFF5AB}" srcOrd="0" destOrd="0" presId="urn:microsoft.com/office/officeart/2005/8/layout/vList3"/>
    <dgm:cxn modelId="{00874FBE-9C07-40FE-825F-2274300CC693}" type="presParOf" srcId="{F0C1C09F-11B6-4DAD-BBA6-27D938DFF5AB}" destId="{6B4359A4-11C8-46B8-9288-A2FD931AC30C}" srcOrd="0" destOrd="0" presId="urn:microsoft.com/office/officeart/2005/8/layout/vList3"/>
    <dgm:cxn modelId="{EF5AF0AB-C588-496D-B89F-64360E93611B}" type="presParOf" srcId="{F0C1C09F-11B6-4DAD-BBA6-27D938DFF5AB}" destId="{0FADCB3E-3362-4844-9039-E7E53A83E54A}" srcOrd="1" destOrd="0" presId="urn:microsoft.com/office/officeart/2005/8/layout/vList3"/>
    <dgm:cxn modelId="{4A8CBC3E-19D7-4728-A2FB-FFFDF735B39C}" type="presParOf" srcId="{C3748EC1-BE45-40AF-8CD6-3FD21DDB253D}" destId="{01D93552-3EFF-4FF1-A110-611D2FF3E873}" srcOrd="1" destOrd="0" presId="urn:microsoft.com/office/officeart/2005/8/layout/vList3"/>
    <dgm:cxn modelId="{4720801C-B10E-4622-892A-833728C65038}" type="presParOf" srcId="{C3748EC1-BE45-40AF-8CD6-3FD21DDB253D}" destId="{C2E63C66-528C-45FA-9068-E041501AD698}" srcOrd="2" destOrd="0" presId="urn:microsoft.com/office/officeart/2005/8/layout/vList3"/>
    <dgm:cxn modelId="{FC85D893-DE81-4E25-8337-EEC144803BC7}" type="presParOf" srcId="{C2E63C66-528C-45FA-9068-E041501AD698}" destId="{95D1A094-0FBF-427E-9007-E0FA8A0C1FA3}" srcOrd="0" destOrd="0" presId="urn:microsoft.com/office/officeart/2005/8/layout/vList3"/>
    <dgm:cxn modelId="{9AC86E86-3ECB-415F-A14F-83694BD6EB92}" type="presParOf" srcId="{C2E63C66-528C-45FA-9068-E041501AD698}" destId="{520E486E-2C55-4325-9DB8-2B4A1575B5D0}" srcOrd="1" destOrd="0" presId="urn:microsoft.com/office/officeart/2005/8/layout/vList3"/>
    <dgm:cxn modelId="{608884A1-DCD1-4C08-BAAA-55E1257BB6DF}" type="presParOf" srcId="{C3748EC1-BE45-40AF-8CD6-3FD21DDB253D}" destId="{57CFC614-AE3E-4F72-AA92-358E791A20C0}" srcOrd="3" destOrd="0" presId="urn:microsoft.com/office/officeart/2005/8/layout/vList3"/>
    <dgm:cxn modelId="{17093A32-E19F-4E46-89F1-E56F76FF1347}" type="presParOf" srcId="{C3748EC1-BE45-40AF-8CD6-3FD21DDB253D}" destId="{A4CD3D92-243B-477B-BBFA-56032DF5FB1B}" srcOrd="4" destOrd="0" presId="urn:microsoft.com/office/officeart/2005/8/layout/vList3"/>
    <dgm:cxn modelId="{9793C004-43C1-46D0-8588-1D5DD641F9F3}" type="presParOf" srcId="{A4CD3D92-243B-477B-BBFA-56032DF5FB1B}" destId="{E27948CA-5F12-46E6-9BA5-8772DBA5225F}" srcOrd="0" destOrd="0" presId="urn:microsoft.com/office/officeart/2005/8/layout/vList3"/>
    <dgm:cxn modelId="{A180700F-C6E1-4D9A-BC80-ABF5957CD7F4}" type="presParOf" srcId="{A4CD3D92-243B-477B-BBFA-56032DF5FB1B}" destId="{27582966-1545-4801-ABE3-3ADA753B8DFC}" srcOrd="1" destOrd="0" presId="urn:microsoft.com/office/officeart/2005/8/layout/vList3"/>
    <dgm:cxn modelId="{A62BDCF1-4F23-44DE-BBFF-C6089BC03028}" type="presParOf" srcId="{C3748EC1-BE45-40AF-8CD6-3FD21DDB253D}" destId="{35304E3A-7FC0-4DD3-A2EB-412AB7FA8172}" srcOrd="5" destOrd="0" presId="urn:microsoft.com/office/officeart/2005/8/layout/vList3"/>
    <dgm:cxn modelId="{E523CE16-E8F5-4A92-9658-C922662F6951}" type="presParOf" srcId="{C3748EC1-BE45-40AF-8CD6-3FD21DDB253D}" destId="{CBB0E146-74F1-46E5-906C-F9C51B5CCAAD}" srcOrd="6" destOrd="0" presId="urn:microsoft.com/office/officeart/2005/8/layout/vList3"/>
    <dgm:cxn modelId="{84FF5E34-2E42-4762-9FBC-952CD5B53AE3}" type="presParOf" srcId="{CBB0E146-74F1-46E5-906C-F9C51B5CCAAD}" destId="{69A82B23-D7F7-479D-A430-BEA9BAA61380}" srcOrd="0" destOrd="0" presId="urn:microsoft.com/office/officeart/2005/8/layout/vList3"/>
    <dgm:cxn modelId="{BD60DBC5-9FED-4230-8E82-97532D93A113}" type="presParOf" srcId="{CBB0E146-74F1-46E5-906C-F9C51B5CCAAD}" destId="{01F5BE2F-E670-4AC0-910D-B814E83CA8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2DBB9-340D-4766-A473-F69F2399307A}">
      <dsp:nvSpPr>
        <dsp:cNvPr id="0" name=""/>
        <dsp:cNvSpPr/>
      </dsp:nvSpPr>
      <dsp:spPr>
        <a:xfrm rot="10800000">
          <a:off x="1228486" y="1270"/>
          <a:ext cx="4053840" cy="8296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3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Alimentation</a:t>
          </a:r>
        </a:p>
      </dsp:txBody>
      <dsp:txXfrm rot="10800000">
        <a:off x="1435893" y="1270"/>
        <a:ext cx="3846433" cy="829627"/>
      </dsp:txXfrm>
    </dsp:sp>
    <dsp:sp modelId="{8DBC0CAA-82A8-44A6-8D1D-E95141D65082}">
      <dsp:nvSpPr>
        <dsp:cNvPr id="0" name=""/>
        <dsp:cNvSpPr/>
      </dsp:nvSpPr>
      <dsp:spPr>
        <a:xfrm>
          <a:off x="813673" y="1270"/>
          <a:ext cx="829627" cy="8296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CCB52-B395-4CBB-94AA-FDFB4DBBAB8D}">
      <dsp:nvSpPr>
        <dsp:cNvPr id="0" name=""/>
        <dsp:cNvSpPr/>
      </dsp:nvSpPr>
      <dsp:spPr>
        <a:xfrm rot="10800000">
          <a:off x="1228486" y="1078547"/>
          <a:ext cx="4053840" cy="8296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3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Digestion</a:t>
          </a:r>
        </a:p>
      </dsp:txBody>
      <dsp:txXfrm rot="10800000">
        <a:off x="1435893" y="1078547"/>
        <a:ext cx="3846433" cy="829627"/>
      </dsp:txXfrm>
    </dsp:sp>
    <dsp:sp modelId="{F66413DE-6427-4C36-A58F-1C3488228390}">
      <dsp:nvSpPr>
        <dsp:cNvPr id="0" name=""/>
        <dsp:cNvSpPr/>
      </dsp:nvSpPr>
      <dsp:spPr>
        <a:xfrm>
          <a:off x="813673" y="1078547"/>
          <a:ext cx="829627" cy="8296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F0080-DDAD-4771-9A18-87A3EF53F1EE}">
      <dsp:nvSpPr>
        <dsp:cNvPr id="0" name=""/>
        <dsp:cNvSpPr/>
      </dsp:nvSpPr>
      <dsp:spPr>
        <a:xfrm rot="10800000">
          <a:off x="1228486" y="2155825"/>
          <a:ext cx="4053840" cy="8296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3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Biotope intestinal</a:t>
          </a:r>
        </a:p>
      </dsp:txBody>
      <dsp:txXfrm rot="10800000">
        <a:off x="1435893" y="2155825"/>
        <a:ext cx="3846433" cy="829627"/>
      </dsp:txXfrm>
    </dsp:sp>
    <dsp:sp modelId="{040C58FD-236C-4B84-9F17-03E5102CE269}">
      <dsp:nvSpPr>
        <dsp:cNvPr id="0" name=""/>
        <dsp:cNvSpPr/>
      </dsp:nvSpPr>
      <dsp:spPr>
        <a:xfrm>
          <a:off x="813673" y="2155825"/>
          <a:ext cx="829627" cy="8296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9B351-9A5A-4675-A4D3-07829DFE077E}">
      <dsp:nvSpPr>
        <dsp:cNvPr id="0" name=""/>
        <dsp:cNvSpPr/>
      </dsp:nvSpPr>
      <dsp:spPr>
        <a:xfrm rot="10800000">
          <a:off x="1228486" y="3233102"/>
          <a:ext cx="4053840" cy="8296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3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Paroi du grêle</a:t>
          </a:r>
        </a:p>
      </dsp:txBody>
      <dsp:txXfrm rot="10800000">
        <a:off x="1435893" y="3233102"/>
        <a:ext cx="3846433" cy="829627"/>
      </dsp:txXfrm>
    </dsp:sp>
    <dsp:sp modelId="{7A26C98F-6428-41DE-ADA1-CBF9C76DB2EE}">
      <dsp:nvSpPr>
        <dsp:cNvPr id="0" name=""/>
        <dsp:cNvSpPr/>
      </dsp:nvSpPr>
      <dsp:spPr>
        <a:xfrm>
          <a:off x="813673" y="3233102"/>
          <a:ext cx="829627" cy="8296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DCB3E-3362-4844-9039-E7E53A83E54A}">
      <dsp:nvSpPr>
        <dsp:cNvPr id="0" name=""/>
        <dsp:cNvSpPr/>
      </dsp:nvSpPr>
      <dsp:spPr>
        <a:xfrm rot="10800000">
          <a:off x="1061678" y="749"/>
          <a:ext cx="3358897" cy="8625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366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Sucre, sel, mauvais corps gras</a:t>
          </a:r>
        </a:p>
      </dsp:txBody>
      <dsp:txXfrm rot="10800000">
        <a:off x="1277318" y="749"/>
        <a:ext cx="3143257" cy="862562"/>
      </dsp:txXfrm>
    </dsp:sp>
    <dsp:sp modelId="{6B4359A4-11C8-46B8-9288-A2FD931AC30C}">
      <dsp:nvSpPr>
        <dsp:cNvPr id="0" name=""/>
        <dsp:cNvSpPr/>
      </dsp:nvSpPr>
      <dsp:spPr>
        <a:xfrm>
          <a:off x="630397" y="749"/>
          <a:ext cx="862562" cy="86256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E486E-2C55-4325-9DB8-2B4A1575B5D0}">
      <dsp:nvSpPr>
        <dsp:cNvPr id="0" name=""/>
        <dsp:cNvSpPr/>
      </dsp:nvSpPr>
      <dsp:spPr>
        <a:xfrm rot="10800000">
          <a:off x="1061678" y="1120793"/>
          <a:ext cx="3358897" cy="8625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366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Lait et gluten</a:t>
          </a:r>
        </a:p>
      </dsp:txBody>
      <dsp:txXfrm rot="10800000">
        <a:off x="1277318" y="1120793"/>
        <a:ext cx="3143257" cy="862562"/>
      </dsp:txXfrm>
    </dsp:sp>
    <dsp:sp modelId="{95D1A094-0FBF-427E-9007-E0FA8A0C1FA3}">
      <dsp:nvSpPr>
        <dsp:cNvPr id="0" name=""/>
        <dsp:cNvSpPr/>
      </dsp:nvSpPr>
      <dsp:spPr>
        <a:xfrm>
          <a:off x="630397" y="1120793"/>
          <a:ext cx="862562" cy="86256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82966-1545-4801-ABE3-3ADA753B8DFC}">
      <dsp:nvSpPr>
        <dsp:cNvPr id="0" name=""/>
        <dsp:cNvSpPr/>
      </dsp:nvSpPr>
      <dsp:spPr>
        <a:xfrm rot="10800000">
          <a:off x="1061678" y="2240836"/>
          <a:ext cx="3358897" cy="8625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366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Antibiotiques</a:t>
          </a:r>
        </a:p>
      </dsp:txBody>
      <dsp:txXfrm rot="10800000">
        <a:off x="1277318" y="2240836"/>
        <a:ext cx="3143257" cy="862562"/>
      </dsp:txXfrm>
    </dsp:sp>
    <dsp:sp modelId="{E27948CA-5F12-46E6-9BA5-8772DBA5225F}">
      <dsp:nvSpPr>
        <dsp:cNvPr id="0" name=""/>
        <dsp:cNvSpPr/>
      </dsp:nvSpPr>
      <dsp:spPr>
        <a:xfrm>
          <a:off x="630397" y="2240836"/>
          <a:ext cx="862562" cy="86256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5BE2F-E670-4AC0-910D-B814E83CA855}">
      <dsp:nvSpPr>
        <dsp:cNvPr id="0" name=""/>
        <dsp:cNvSpPr/>
      </dsp:nvSpPr>
      <dsp:spPr>
        <a:xfrm rot="10800000">
          <a:off x="1061678" y="3360880"/>
          <a:ext cx="3358897" cy="8625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366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Pré biotiques</a:t>
          </a:r>
        </a:p>
      </dsp:txBody>
      <dsp:txXfrm rot="10800000">
        <a:off x="1277318" y="3360880"/>
        <a:ext cx="3143257" cy="862562"/>
      </dsp:txXfrm>
    </dsp:sp>
    <dsp:sp modelId="{69A82B23-D7F7-479D-A430-BEA9BAA61380}">
      <dsp:nvSpPr>
        <dsp:cNvPr id="0" name=""/>
        <dsp:cNvSpPr/>
      </dsp:nvSpPr>
      <dsp:spPr>
        <a:xfrm>
          <a:off x="630397" y="3360880"/>
          <a:ext cx="862562" cy="86256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B13DA-6D4A-4E02-ADD5-32BEC4EC94AF}" type="datetimeFigureOut">
              <a:rPr lang="fr-FR" smtClean="0"/>
              <a:t>04/08/2020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25B89-6CBE-4B34-A682-76393A692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779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25B89-6CBE-4B34-A682-76393A692854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62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AD23-516D-493C-89F6-F818BAA5E3C7}" type="datetimeFigureOut">
              <a:rPr lang="fr-FR" smtClean="0"/>
              <a:pPr/>
              <a:t>04/08/2020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589E-1D16-4246-B073-E98027F8E6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AD23-516D-493C-89F6-F818BAA5E3C7}" type="datetimeFigureOut">
              <a:rPr lang="fr-FR" smtClean="0"/>
              <a:pPr/>
              <a:t>04/08/2020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589E-1D16-4246-B073-E98027F8E6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AD23-516D-493C-89F6-F818BAA5E3C7}" type="datetimeFigureOut">
              <a:rPr lang="fr-FR" smtClean="0"/>
              <a:pPr/>
              <a:t>04/08/2020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589E-1D16-4246-B073-E98027F8E6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AD23-516D-493C-89F6-F818BAA5E3C7}" type="datetimeFigureOut">
              <a:rPr lang="fr-FR" smtClean="0"/>
              <a:pPr/>
              <a:t>04/08/2020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589E-1D16-4246-B073-E98027F8E6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AD23-516D-493C-89F6-F818BAA5E3C7}" type="datetimeFigureOut">
              <a:rPr lang="fr-FR" smtClean="0"/>
              <a:pPr/>
              <a:t>04/08/2020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589E-1D16-4246-B073-E98027F8E6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AD23-516D-493C-89F6-F818BAA5E3C7}" type="datetimeFigureOut">
              <a:rPr lang="fr-FR" smtClean="0"/>
              <a:pPr/>
              <a:t>04/08/2020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589E-1D16-4246-B073-E98027F8E6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AD23-516D-493C-89F6-F818BAA5E3C7}" type="datetimeFigureOut">
              <a:rPr lang="fr-FR" smtClean="0"/>
              <a:pPr/>
              <a:t>04/08/2020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589E-1D16-4246-B073-E98027F8E6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AD23-516D-493C-89F6-F818BAA5E3C7}" type="datetimeFigureOut">
              <a:rPr lang="fr-FR" smtClean="0"/>
              <a:pPr/>
              <a:t>04/08/2020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589E-1D16-4246-B073-E98027F8E6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AD23-516D-493C-89F6-F818BAA5E3C7}" type="datetimeFigureOut">
              <a:rPr lang="fr-FR" smtClean="0"/>
              <a:pPr/>
              <a:t>04/08/2020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589E-1D16-4246-B073-E98027F8E6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AD23-516D-493C-89F6-F818BAA5E3C7}" type="datetimeFigureOut">
              <a:rPr lang="fr-FR" smtClean="0"/>
              <a:pPr/>
              <a:t>04/08/2020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589E-1D16-4246-B073-E98027F8E6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AD23-516D-493C-89F6-F818BAA5E3C7}" type="datetimeFigureOut">
              <a:rPr lang="fr-FR" smtClean="0"/>
              <a:pPr/>
              <a:t>04/08/2020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589E-1D16-4246-B073-E98027F8E6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3F6AD23-516D-493C-89F6-F818BAA5E3C7}" type="datetimeFigureOut">
              <a:rPr lang="fr-FR" smtClean="0"/>
              <a:pPr/>
              <a:t>04/08/2020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4B589E-1D16-4246-B073-E98027F8E6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24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66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Dermatite atopique 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                                  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906452" cy="614124"/>
          </a:xfrm>
        </p:spPr>
        <p:txBody>
          <a:bodyPr>
            <a:normAutofit/>
          </a:bodyPr>
          <a:lstStyle/>
          <a:p>
            <a:r>
              <a:rPr lang="fr-FR" dirty="0"/>
              <a:t>Les demandes des patients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579296" cy="3992563"/>
          </a:xfrm>
        </p:spPr>
        <p:txBody>
          <a:bodyPr/>
          <a:lstStyle/>
          <a:p>
            <a:r>
              <a:rPr lang="fr-FR" dirty="0"/>
              <a:t>Il y a bien une cause</a:t>
            </a:r>
            <a:endParaRPr lang="fr-FR" i="1" dirty="0"/>
          </a:p>
          <a:p>
            <a:r>
              <a:rPr lang="fr-FR" dirty="0"/>
              <a:t>C’est allergique</a:t>
            </a:r>
            <a:endParaRPr lang="fr-FR" i="1" dirty="0"/>
          </a:p>
          <a:p>
            <a:r>
              <a:rPr lang="fr-FR" dirty="0"/>
              <a:t>C’est le stress</a:t>
            </a:r>
            <a:endParaRPr lang="fr-FR" i="1" dirty="0"/>
          </a:p>
          <a:p>
            <a:r>
              <a:rPr lang="fr-FR" dirty="0"/>
              <a:t>La cortisone : surtout pas !          </a:t>
            </a:r>
            <a:r>
              <a:rPr lang="fr-FR" i="1" dirty="0" err="1"/>
              <a:t>Topicop</a:t>
            </a:r>
            <a:endParaRPr lang="fr-FR" i="1" dirty="0"/>
          </a:p>
          <a:p>
            <a:r>
              <a:rPr lang="fr-FR" dirty="0"/>
              <a:t>Débarrassez moi de ça!</a:t>
            </a:r>
          </a:p>
          <a:p>
            <a:r>
              <a:rPr lang="fr-FR" dirty="0"/>
              <a:t>C’est le mal qui doit sortir</a:t>
            </a:r>
          </a:p>
          <a:p>
            <a:r>
              <a:rPr lang="fr-FR" dirty="0"/>
              <a:t>Ah, bon, c’est une maladie ?</a:t>
            </a:r>
          </a:p>
          <a:p>
            <a:endParaRPr lang="fr-FR" dirty="0"/>
          </a:p>
        </p:txBody>
      </p:sp>
      <p:sp>
        <p:nvSpPr>
          <p:cNvPr id="9" name="Flèche droite 5">
            <a:extLst>
              <a:ext uri="{FF2B5EF4-FFF2-40B4-BE49-F238E27FC236}">
                <a16:creationId xmlns:a16="http://schemas.microsoft.com/office/drawing/2014/main" id="{0DD6639F-BDAB-4C6E-B75A-3730ACB735CE}"/>
              </a:ext>
            </a:extLst>
          </p:cNvPr>
          <p:cNvSpPr/>
          <p:nvPr/>
        </p:nvSpPr>
        <p:spPr>
          <a:xfrm>
            <a:off x="5395588" y="38875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57D44A-2C55-44F9-810B-E99C7B195CF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54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480720" cy="614124"/>
          </a:xfrm>
        </p:spPr>
        <p:txBody>
          <a:bodyPr>
            <a:normAutofit/>
          </a:bodyPr>
          <a:lstStyle/>
          <a:p>
            <a:r>
              <a:rPr lang="fr-FR" dirty="0"/>
              <a:t>Les demandes des patients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579296" cy="3992563"/>
          </a:xfrm>
        </p:spPr>
        <p:txBody>
          <a:bodyPr/>
          <a:lstStyle/>
          <a:p>
            <a:r>
              <a:rPr lang="fr-FR" dirty="0"/>
              <a:t>Il y a bien une cause</a:t>
            </a:r>
            <a:endParaRPr lang="fr-FR" i="1" dirty="0"/>
          </a:p>
          <a:p>
            <a:r>
              <a:rPr lang="fr-FR" dirty="0"/>
              <a:t>C’est allergique</a:t>
            </a:r>
            <a:endParaRPr lang="fr-FR" i="1" dirty="0"/>
          </a:p>
          <a:p>
            <a:r>
              <a:rPr lang="fr-FR" dirty="0"/>
              <a:t>C’est le stress</a:t>
            </a:r>
            <a:endParaRPr lang="fr-FR" i="1" dirty="0"/>
          </a:p>
          <a:p>
            <a:r>
              <a:rPr lang="fr-FR" dirty="0"/>
              <a:t>La cortisone : surtout pas ! </a:t>
            </a:r>
          </a:p>
          <a:p>
            <a:r>
              <a:rPr lang="fr-FR" dirty="0"/>
              <a:t>Débarrassez moi de ça!           </a:t>
            </a:r>
            <a:r>
              <a:rPr lang="fr-FR" i="1" dirty="0"/>
              <a:t>Permis</a:t>
            </a:r>
          </a:p>
          <a:p>
            <a:r>
              <a:rPr lang="fr-FR" dirty="0"/>
              <a:t>C’est le mal qui doit sortir</a:t>
            </a:r>
          </a:p>
          <a:p>
            <a:r>
              <a:rPr lang="fr-FR" dirty="0"/>
              <a:t>Ah, bon, c’est une maladie ?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3B5895-22FB-462F-945B-4BAFDA8C2D0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lèche droite 5">
            <a:extLst>
              <a:ext uri="{FF2B5EF4-FFF2-40B4-BE49-F238E27FC236}">
                <a16:creationId xmlns:a16="http://schemas.microsoft.com/office/drawing/2014/main" id="{0A5D8A3F-BE7E-491B-8495-86695993AA22}"/>
              </a:ext>
            </a:extLst>
          </p:cNvPr>
          <p:cNvSpPr/>
          <p:nvPr/>
        </p:nvSpPr>
        <p:spPr>
          <a:xfrm>
            <a:off x="4932040" y="45091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523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480720" cy="614124"/>
          </a:xfrm>
        </p:spPr>
        <p:txBody>
          <a:bodyPr>
            <a:normAutofit/>
          </a:bodyPr>
          <a:lstStyle/>
          <a:p>
            <a:r>
              <a:rPr lang="fr-FR" dirty="0"/>
              <a:t>Les demandes des patients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579296" cy="3992563"/>
          </a:xfrm>
        </p:spPr>
        <p:txBody>
          <a:bodyPr/>
          <a:lstStyle/>
          <a:p>
            <a:r>
              <a:rPr lang="fr-FR" dirty="0"/>
              <a:t>Il y a bien une cause</a:t>
            </a:r>
            <a:endParaRPr lang="fr-FR" i="1" dirty="0"/>
          </a:p>
          <a:p>
            <a:r>
              <a:rPr lang="fr-FR" dirty="0"/>
              <a:t>C’est allergique</a:t>
            </a:r>
            <a:endParaRPr lang="fr-FR" i="1" dirty="0"/>
          </a:p>
          <a:p>
            <a:r>
              <a:rPr lang="fr-FR" dirty="0"/>
              <a:t>C’est le stress</a:t>
            </a:r>
            <a:endParaRPr lang="fr-FR" i="1" dirty="0"/>
          </a:p>
          <a:p>
            <a:r>
              <a:rPr lang="fr-FR" dirty="0"/>
              <a:t>La cortisone : surtout pas ! </a:t>
            </a:r>
          </a:p>
          <a:p>
            <a:r>
              <a:rPr lang="fr-FR" dirty="0"/>
              <a:t>Débarrassez moi de ça!           </a:t>
            </a:r>
            <a:endParaRPr lang="fr-FR" i="1" dirty="0"/>
          </a:p>
          <a:p>
            <a:r>
              <a:rPr lang="fr-FR" dirty="0"/>
              <a:t>C’est le mal qui doit sortir            </a:t>
            </a:r>
            <a:r>
              <a:rPr lang="fr-FR" i="1" dirty="0"/>
              <a:t>Marche</a:t>
            </a:r>
          </a:p>
          <a:p>
            <a:r>
              <a:rPr lang="fr-FR" dirty="0"/>
              <a:t>Ah, bon, c’est une maladie ?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3B5895-22FB-462F-945B-4BAFDA8C2D0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lèche droite 5">
            <a:extLst>
              <a:ext uri="{FF2B5EF4-FFF2-40B4-BE49-F238E27FC236}">
                <a16:creationId xmlns:a16="http://schemas.microsoft.com/office/drawing/2014/main" id="{0A5D8A3F-BE7E-491B-8495-86695993AA22}"/>
              </a:ext>
            </a:extLst>
          </p:cNvPr>
          <p:cNvSpPr/>
          <p:nvPr/>
        </p:nvSpPr>
        <p:spPr>
          <a:xfrm>
            <a:off x="5436096" y="50131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696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810000" cy="47591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467544" y="836712"/>
            <a:ext cx="3737992" cy="698500"/>
          </a:xfrm>
        </p:spPr>
        <p:txBody>
          <a:bodyPr>
            <a:normAutofit/>
          </a:bodyPr>
          <a:lstStyle/>
          <a:p>
            <a:r>
              <a:rPr lang="fr-FR" sz="2000" b="1" dirty="0"/>
              <a:t>La marche de l’</a:t>
            </a:r>
            <a:r>
              <a:rPr lang="fr-FR" sz="2000" b="1" dirty="0" err="1"/>
              <a:t>atopie</a:t>
            </a:r>
            <a:endParaRPr lang="fr-FR" sz="2000" b="1" dirty="0"/>
          </a:p>
        </p:txBody>
      </p:sp>
      <p:pic>
        <p:nvPicPr>
          <p:cNvPr id="4" name="Espace réservé du contenu 6" descr="graphique-marche-atopiqu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132856"/>
            <a:ext cx="6273004" cy="404260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480720" cy="614124"/>
          </a:xfrm>
        </p:spPr>
        <p:txBody>
          <a:bodyPr>
            <a:normAutofit/>
          </a:bodyPr>
          <a:lstStyle/>
          <a:p>
            <a:r>
              <a:rPr lang="fr-FR" dirty="0"/>
              <a:t>Les demandes des patients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579296" cy="3992563"/>
          </a:xfrm>
        </p:spPr>
        <p:txBody>
          <a:bodyPr/>
          <a:lstStyle/>
          <a:p>
            <a:r>
              <a:rPr lang="fr-FR" dirty="0"/>
              <a:t>Il y a bien une cause</a:t>
            </a:r>
            <a:endParaRPr lang="fr-FR" i="1" dirty="0"/>
          </a:p>
          <a:p>
            <a:r>
              <a:rPr lang="fr-FR" dirty="0"/>
              <a:t>C’est allergique</a:t>
            </a:r>
            <a:endParaRPr lang="fr-FR" i="1" dirty="0"/>
          </a:p>
          <a:p>
            <a:r>
              <a:rPr lang="fr-FR" dirty="0"/>
              <a:t>C’est le stress</a:t>
            </a:r>
            <a:endParaRPr lang="fr-FR" i="1" dirty="0"/>
          </a:p>
          <a:p>
            <a:r>
              <a:rPr lang="fr-FR" dirty="0"/>
              <a:t>La cortisone : surtout pas ! </a:t>
            </a:r>
          </a:p>
          <a:p>
            <a:r>
              <a:rPr lang="fr-FR" dirty="0"/>
              <a:t>Débarrassez moi de ça!           </a:t>
            </a:r>
            <a:endParaRPr lang="fr-FR" i="1" dirty="0"/>
          </a:p>
          <a:p>
            <a:r>
              <a:rPr lang="fr-FR" dirty="0"/>
              <a:t>C’est le mal qui doit sortir</a:t>
            </a:r>
            <a:endParaRPr lang="fr-FR" i="1" dirty="0"/>
          </a:p>
          <a:p>
            <a:r>
              <a:rPr lang="fr-FR" dirty="0"/>
              <a:t>Ah, bon, c’est une maladie ?           </a:t>
            </a:r>
            <a:r>
              <a:rPr lang="fr-FR" i="1" dirty="0"/>
              <a:t>Estime de soi</a:t>
            </a:r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3B5895-22FB-462F-945B-4BAFDA8C2D0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lèche droite 5">
            <a:extLst>
              <a:ext uri="{FF2B5EF4-FFF2-40B4-BE49-F238E27FC236}">
                <a16:creationId xmlns:a16="http://schemas.microsoft.com/office/drawing/2014/main" id="{0A5D8A3F-BE7E-491B-8495-86695993AA22}"/>
              </a:ext>
            </a:extLst>
          </p:cNvPr>
          <p:cNvSpPr/>
          <p:nvPr/>
        </p:nvSpPr>
        <p:spPr>
          <a:xfrm>
            <a:off x="5508104" y="56392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9756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 descr="DSC01068_2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645024"/>
            <a:ext cx="2965624" cy="197708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6995120" cy="619934"/>
          </a:xfrm>
        </p:spPr>
        <p:txBody>
          <a:bodyPr/>
          <a:lstStyle/>
          <a:p>
            <a:r>
              <a:rPr lang="fr-FR" dirty="0"/>
              <a:t>Les demandes des patients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831818"/>
          </a:xfrm>
        </p:spPr>
        <p:txBody>
          <a:bodyPr wrap="square">
            <a:spAutoFit/>
          </a:bodyPr>
          <a:lstStyle/>
          <a:p>
            <a:r>
              <a:rPr lang="fr-FR" dirty="0"/>
              <a:t>2 millions d’adulte</a:t>
            </a:r>
          </a:p>
          <a:p>
            <a:r>
              <a:rPr lang="fr-FR" dirty="0"/>
              <a:t>100 000 / Qualité de vie épouvantable </a:t>
            </a:r>
          </a:p>
          <a:p>
            <a:pPr lvl="8"/>
            <a:endParaRPr lang="fr-FR" dirty="0"/>
          </a:p>
          <a:p>
            <a:pPr>
              <a:buNone/>
            </a:pPr>
            <a:r>
              <a:rPr lang="fr-FR" sz="2000" i="1" dirty="0"/>
              <a:t>                                          </a:t>
            </a:r>
          </a:p>
          <a:p>
            <a:pPr>
              <a:buNone/>
            </a:pPr>
            <a:r>
              <a:rPr lang="fr-FR" sz="2000" i="1" dirty="0"/>
              <a:t>                                          </a:t>
            </a:r>
          </a:p>
          <a:p>
            <a:pPr>
              <a:buNone/>
            </a:pPr>
            <a:r>
              <a:rPr lang="fr-FR" sz="2000" i="1" dirty="0"/>
              <a:t>                                                              Tu veux savoir comment</a:t>
            </a:r>
          </a:p>
          <a:p>
            <a:pPr>
              <a:buNone/>
            </a:pPr>
            <a:r>
              <a:rPr lang="fr-FR" sz="2000" i="1" dirty="0"/>
              <a:t>                                                                          je me vois ? </a:t>
            </a:r>
          </a:p>
          <a:p>
            <a:pPr>
              <a:buNone/>
            </a:pPr>
            <a:r>
              <a:rPr lang="fr-FR" sz="2000" i="1" dirty="0"/>
              <a:t>                                                                De la viande pourrie…</a:t>
            </a:r>
          </a:p>
          <a:p>
            <a:pPr>
              <a:buNone/>
            </a:pPr>
            <a:r>
              <a:rPr lang="fr-FR" sz="2000" i="1" dirty="0"/>
              <a:t>                                                                                       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092AC4-728D-40FF-9013-F57FE3DED72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Ça démarre souvent à 1 mois</a:t>
            </a:r>
          </a:p>
        </p:txBody>
      </p:sp>
      <p:sp>
        <p:nvSpPr>
          <p:cNvPr id="4" name="Bulle ronde 3"/>
          <p:cNvSpPr/>
          <p:nvPr/>
        </p:nvSpPr>
        <p:spPr>
          <a:xfrm>
            <a:off x="2627784" y="1484784"/>
            <a:ext cx="223224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Qu’est ce que je fais de mal?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187624" y="3212976"/>
            <a:ext cx="2808312" cy="1368152"/>
          </a:xfrm>
          <a:prstGeom prst="wedgeEllipseCallout">
            <a:avLst>
              <a:gd name="adj1" fmla="val -26983"/>
              <a:gd name="adj2" fmla="val 6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fr-FR" sz="1800" dirty="0"/>
              <a:t>Ca va durer combien de temps ?</a:t>
            </a:r>
          </a:p>
        </p:txBody>
      </p:sp>
      <p:sp>
        <p:nvSpPr>
          <p:cNvPr id="6" name="Bulle ronde 5"/>
          <p:cNvSpPr/>
          <p:nvPr/>
        </p:nvSpPr>
        <p:spPr>
          <a:xfrm>
            <a:off x="1259632" y="4869160"/>
            <a:ext cx="223224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Pourquoi mon bébé ?</a:t>
            </a:r>
          </a:p>
        </p:txBody>
      </p:sp>
      <p:sp>
        <p:nvSpPr>
          <p:cNvPr id="7" name="Bulle ronde 6"/>
          <p:cNvSpPr/>
          <p:nvPr/>
        </p:nvSpPr>
        <p:spPr>
          <a:xfrm>
            <a:off x="5436096" y="1484784"/>
            <a:ext cx="223224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 cortisone surtout pas !</a:t>
            </a:r>
          </a:p>
        </p:txBody>
      </p:sp>
      <p:sp>
        <p:nvSpPr>
          <p:cNvPr id="8" name="Bulle ronde 7"/>
          <p:cNvSpPr/>
          <p:nvPr/>
        </p:nvSpPr>
        <p:spPr>
          <a:xfrm>
            <a:off x="6156176" y="3068960"/>
            <a:ext cx="223224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Tu es trop stressée!</a:t>
            </a:r>
          </a:p>
        </p:txBody>
      </p:sp>
      <p:sp>
        <p:nvSpPr>
          <p:cNvPr id="9" name="Bulle ronde 8"/>
          <p:cNvSpPr/>
          <p:nvPr/>
        </p:nvSpPr>
        <p:spPr>
          <a:xfrm>
            <a:off x="6588224" y="4725144"/>
            <a:ext cx="223224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Arrête le lait!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Où trouver les réponses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71600" y="1527048"/>
            <a:ext cx="7834072" cy="4926288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  <a:p>
            <a:pPr>
              <a:buNone/>
            </a:pPr>
            <a:endParaRPr lang="fr-FR" dirty="0"/>
          </a:p>
          <a:p>
            <a:endParaRPr lang="fr-FR" dirty="0"/>
          </a:p>
          <a:p>
            <a:pPr fontAlgn="ctr"/>
            <a:endParaRPr lang="fr-FR" dirty="0"/>
          </a:p>
          <a:p>
            <a:pPr fontAlgn="ctr"/>
            <a:endParaRPr lang="fr-FR" sz="1400" dirty="0"/>
          </a:p>
          <a:p>
            <a:pPr fontAlgn="ctr"/>
            <a:endParaRPr lang="fr-FR" sz="1400" dirty="0"/>
          </a:p>
          <a:p>
            <a:pPr fontAlgn="ctr">
              <a:buNone/>
            </a:pPr>
            <a:endParaRPr lang="fr-FR" sz="1400" dirty="0"/>
          </a:p>
          <a:p>
            <a:pPr fontAlgn="ctr">
              <a:buNone/>
            </a:pPr>
            <a:r>
              <a:rPr lang="fr-FR" sz="1400" dirty="0"/>
              <a:t>                        https://www.passeportsante.net › Problèmes et maladies › Maladies de peau</a:t>
            </a:r>
          </a:p>
          <a:p>
            <a:pPr>
              <a:buNone/>
            </a:pPr>
            <a:r>
              <a:rPr lang="fr-FR" i="1" dirty="0"/>
              <a:t>L'</a:t>
            </a:r>
            <a:r>
              <a:rPr lang="fr-FR" b="1" i="1" dirty="0"/>
              <a:t>eczéma</a:t>
            </a:r>
            <a:r>
              <a:rPr lang="fr-FR" i="1" dirty="0"/>
              <a:t> est une </a:t>
            </a:r>
            <a:r>
              <a:rPr lang="fr-FR" i="1" dirty="0">
                <a:solidFill>
                  <a:srgbClr val="FF0000"/>
                </a:solidFill>
              </a:rPr>
              <a:t>dermatose</a:t>
            </a:r>
            <a:r>
              <a:rPr lang="fr-FR" i="1" dirty="0"/>
              <a:t> </a:t>
            </a:r>
            <a:r>
              <a:rPr lang="fr-FR" i="1" dirty="0">
                <a:solidFill>
                  <a:srgbClr val="FF0000"/>
                </a:solidFill>
              </a:rPr>
              <a:t>prurigineuse </a:t>
            </a:r>
            <a:r>
              <a:rPr lang="fr-FR" i="1" dirty="0"/>
              <a:t>caractérisée par une </a:t>
            </a:r>
            <a:r>
              <a:rPr lang="fr-FR" i="1" dirty="0">
                <a:solidFill>
                  <a:srgbClr val="FF0000"/>
                </a:solidFill>
              </a:rPr>
              <a:t>inflammation </a:t>
            </a:r>
            <a:r>
              <a:rPr lang="fr-FR" i="1" dirty="0"/>
              <a:t>non contagieuse de la peau qui s'accompagne de rougeurs, de fines vésicules, de …</a:t>
            </a:r>
          </a:p>
          <a:p>
            <a:endParaRPr lang="fr-FR" dirty="0"/>
          </a:p>
        </p:txBody>
      </p:sp>
      <p:pic>
        <p:nvPicPr>
          <p:cNvPr id="4" name="Image 3" descr="ques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844824"/>
            <a:ext cx="2160240" cy="2041746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3851920" y="27089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recherche inter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00808"/>
            <a:ext cx="3490826" cy="232298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discours des soignants…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  <a:p>
            <a:pPr>
              <a:buNone/>
            </a:pPr>
            <a:r>
              <a:rPr lang="fr-FR" dirty="0"/>
              <a:t>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1547664" y="5661248"/>
            <a:ext cx="216024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Faut pas que ça rentre</a:t>
            </a:r>
          </a:p>
        </p:txBody>
      </p:sp>
      <p:sp>
        <p:nvSpPr>
          <p:cNvPr id="6" name="Ellipse 5"/>
          <p:cNvSpPr/>
          <p:nvPr/>
        </p:nvSpPr>
        <p:spPr>
          <a:xfrm>
            <a:off x="3635896" y="4437112"/>
            <a:ext cx="19225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C’est dans la tête</a:t>
            </a:r>
          </a:p>
        </p:txBody>
      </p:sp>
      <p:sp>
        <p:nvSpPr>
          <p:cNvPr id="7" name="Ellipse 6"/>
          <p:cNvSpPr/>
          <p:nvPr/>
        </p:nvSpPr>
        <p:spPr>
          <a:xfrm>
            <a:off x="6300192" y="5589240"/>
            <a:ext cx="216006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Faut que ça sorte</a:t>
            </a:r>
          </a:p>
        </p:txBody>
      </p:sp>
      <p:pic>
        <p:nvPicPr>
          <p:cNvPr id="8" name="Image 7" descr="tribu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276872"/>
            <a:ext cx="2836298" cy="2952328"/>
          </a:xfrm>
          <a:prstGeom prst="rect">
            <a:avLst/>
          </a:prstGeom>
        </p:spPr>
      </p:pic>
      <p:pic>
        <p:nvPicPr>
          <p:cNvPr id="9" name="Image 8" descr="tribu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3" y="2814060"/>
            <a:ext cx="2304256" cy="2419995"/>
          </a:xfrm>
          <a:prstGeom prst="rect">
            <a:avLst/>
          </a:prstGeom>
        </p:spPr>
      </p:pic>
      <p:pic>
        <p:nvPicPr>
          <p:cNvPr id="10" name="Image 9" descr="c'est dans la tê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1844824"/>
            <a:ext cx="1944216" cy="2060156"/>
          </a:xfrm>
          <a:prstGeom prst="rect">
            <a:avLst/>
          </a:prstGeom>
        </p:spPr>
      </p:pic>
      <p:pic>
        <p:nvPicPr>
          <p:cNvPr id="11" name="Image 10" descr="tribu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043" y="2265933"/>
            <a:ext cx="3035221" cy="31876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dilution de la parole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copine</a:t>
            </a:r>
          </a:p>
          <a:p>
            <a:r>
              <a:rPr lang="fr-FR" dirty="0"/>
              <a:t>L’incohérence du monde médical </a:t>
            </a:r>
          </a:p>
          <a:p>
            <a:r>
              <a:rPr lang="fr-FR" dirty="0"/>
              <a:t>La pharmacie</a:t>
            </a:r>
          </a:p>
          <a:p>
            <a:r>
              <a:rPr lang="fr-FR" dirty="0"/>
              <a:t>La sage femme</a:t>
            </a:r>
          </a:p>
          <a:p>
            <a:r>
              <a:rPr lang="fr-FR" dirty="0"/>
              <a:t>Les revues</a:t>
            </a:r>
          </a:p>
          <a:p>
            <a:r>
              <a:rPr lang="fr-FR" dirty="0"/>
              <a:t>Les forums </a:t>
            </a:r>
          </a:p>
        </p:txBody>
      </p:sp>
      <p:sp>
        <p:nvSpPr>
          <p:cNvPr id="4" name="Explosion 2 3"/>
          <p:cNvSpPr/>
          <p:nvPr/>
        </p:nvSpPr>
        <p:spPr>
          <a:xfrm>
            <a:off x="5508104" y="3284984"/>
            <a:ext cx="3096344" cy="288032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i="1" dirty="0">
                <a:solidFill>
                  <a:srgbClr val="FFFF00"/>
                </a:solidFill>
              </a:rPr>
              <a:t>Peur</a:t>
            </a:r>
            <a:r>
              <a:rPr lang="fr-FR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Vos demandes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000" dirty="0"/>
              <a:t>1/ </a:t>
            </a:r>
            <a:r>
              <a:rPr lang="fr-FR" sz="2000" dirty="0">
                <a:sym typeface="Symbol"/>
              </a:rPr>
              <a:t> entre DA et les autres eczémas, psoriasis, dermite péri orale</a:t>
            </a:r>
          </a:p>
          <a:p>
            <a:pPr>
              <a:buNone/>
            </a:pPr>
            <a:endParaRPr lang="fr-FR" sz="2000" dirty="0">
              <a:sym typeface="Symbol"/>
            </a:endParaRPr>
          </a:p>
          <a:p>
            <a:pPr>
              <a:buNone/>
            </a:pPr>
            <a:r>
              <a:rPr lang="fr-FR" sz="2000" dirty="0">
                <a:sym typeface="Symbol"/>
              </a:rPr>
              <a:t>2/ les tests </a:t>
            </a:r>
            <a:r>
              <a:rPr lang="fr-FR" sz="2000" dirty="0" err="1">
                <a:sym typeface="Symbol"/>
              </a:rPr>
              <a:t>allergo</a:t>
            </a:r>
            <a:r>
              <a:rPr lang="fr-FR" sz="2000" dirty="0">
                <a:sym typeface="Symbol"/>
              </a:rPr>
              <a:t> ? Surtout IPLV et bébé</a:t>
            </a:r>
          </a:p>
          <a:p>
            <a:pPr>
              <a:buNone/>
            </a:pPr>
            <a:endParaRPr lang="fr-FR" sz="2000" dirty="0">
              <a:sym typeface="Symbol"/>
            </a:endParaRPr>
          </a:p>
          <a:p>
            <a:pPr>
              <a:buNone/>
            </a:pPr>
            <a:r>
              <a:rPr lang="fr-FR" sz="2000" dirty="0">
                <a:sym typeface="Symbol"/>
              </a:rPr>
              <a:t>3/ cortisone : mode d’emploi et bébé</a:t>
            </a:r>
          </a:p>
          <a:p>
            <a:pPr>
              <a:buNone/>
            </a:pPr>
            <a:endParaRPr lang="fr-FR" sz="2000" dirty="0">
              <a:sym typeface="Symbol"/>
            </a:endParaRPr>
          </a:p>
          <a:p>
            <a:pPr>
              <a:buNone/>
            </a:pPr>
            <a:r>
              <a:rPr lang="fr-FR" sz="2000" dirty="0">
                <a:sym typeface="Symbol"/>
              </a:rPr>
              <a:t>4/ réactions cortisone visage </a:t>
            </a:r>
          </a:p>
          <a:p>
            <a:pPr>
              <a:buNone/>
            </a:pPr>
            <a:endParaRPr lang="fr-FR" sz="2000" dirty="0">
              <a:sym typeface="Symbol"/>
            </a:endParaRPr>
          </a:p>
          <a:p>
            <a:pPr>
              <a:buNone/>
            </a:pPr>
            <a:r>
              <a:rPr lang="fr-FR" sz="2000" dirty="0">
                <a:sym typeface="Symbol"/>
              </a:rPr>
              <a:t>5/ quels émollients?</a:t>
            </a:r>
          </a:p>
          <a:p>
            <a:pPr>
              <a:buNone/>
            </a:pPr>
            <a:endParaRPr lang="fr-FR" sz="2000" dirty="0">
              <a:sym typeface="Symbol"/>
            </a:endParaRPr>
          </a:p>
          <a:p>
            <a:pPr>
              <a:buNone/>
            </a:pPr>
            <a:r>
              <a:rPr lang="fr-FR" sz="2000" dirty="0">
                <a:sym typeface="Symbol"/>
              </a:rPr>
              <a:t>6/ ETP</a:t>
            </a:r>
            <a:endParaRPr lang="fr-FR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rmAutofit fontScale="90000"/>
          </a:bodyPr>
          <a:lstStyle/>
          <a:p>
            <a:r>
              <a:rPr lang="fr-FR" dirty="0"/>
              <a:t>   Redonner du poids à la parole </a:t>
            </a:r>
            <a:br>
              <a:rPr lang="fr-FR" dirty="0"/>
            </a:br>
            <a:r>
              <a:rPr lang="fr-FR" dirty="0"/>
              <a:t>                      = </a:t>
            </a:r>
            <a:br>
              <a:rPr lang="fr-FR" dirty="0"/>
            </a:br>
            <a:r>
              <a:rPr lang="fr-FR" dirty="0"/>
              <a:t>      Répondre aux questions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2492896"/>
            <a:ext cx="7498080" cy="3755504"/>
          </a:xfrm>
        </p:spPr>
        <p:txBody>
          <a:bodyPr/>
          <a:lstStyle/>
          <a:p>
            <a:pPr marL="82296" indent="0">
              <a:buNone/>
            </a:pPr>
            <a:r>
              <a:rPr lang="fr-FR" dirty="0"/>
              <a:t>     </a:t>
            </a:r>
          </a:p>
          <a:p>
            <a:endParaRPr lang="fr-FR" dirty="0"/>
          </a:p>
          <a:p>
            <a:pPr>
              <a:buNone/>
            </a:pPr>
            <a:r>
              <a:rPr lang="fr-FR" b="1" dirty="0"/>
              <a:t>           Attitude éducationnelle</a:t>
            </a:r>
          </a:p>
          <a:p>
            <a:pPr>
              <a:buNone/>
            </a:pPr>
            <a:endParaRPr lang="fr-FR" b="1" dirty="0"/>
          </a:p>
          <a:p>
            <a:pPr>
              <a:buNone/>
            </a:pPr>
            <a:r>
              <a:rPr lang="fr-FR" b="1" dirty="0"/>
              <a:t>         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Inverser la vision des choses  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mage 9" descr="c'est dans la tê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407225">
            <a:off x="755576" y="3933056"/>
            <a:ext cx="2038667" cy="2160240"/>
          </a:xfrm>
          <a:prstGeom prst="rect">
            <a:avLst/>
          </a:prstGeom>
        </p:spPr>
      </p:pic>
      <p:pic>
        <p:nvPicPr>
          <p:cNvPr id="11" name="Image 10" descr="tribu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7948">
            <a:off x="2123728" y="2420888"/>
            <a:ext cx="2075340" cy="2160240"/>
          </a:xfrm>
          <a:prstGeom prst="rect">
            <a:avLst/>
          </a:prstGeom>
        </p:spPr>
      </p:pic>
      <p:pic>
        <p:nvPicPr>
          <p:cNvPr id="13" name="Image 12" descr="tribu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71567">
            <a:off x="683568" y="1268760"/>
            <a:ext cx="2016224" cy="2117496"/>
          </a:xfrm>
          <a:prstGeom prst="rect">
            <a:avLst/>
          </a:prstGeom>
        </p:spPr>
      </p:pic>
      <p:pic>
        <p:nvPicPr>
          <p:cNvPr id="8" name="Image 7" descr="homme en colè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628800"/>
            <a:ext cx="3600400" cy="4088504"/>
          </a:xfrm>
          <a:prstGeom prst="rect">
            <a:avLst/>
          </a:prstGeom>
        </p:spPr>
      </p:pic>
      <p:sp>
        <p:nvSpPr>
          <p:cNvPr id="17" name="Arrondir un rectangle à un seul coin 16"/>
          <p:cNvSpPr/>
          <p:nvPr/>
        </p:nvSpPr>
        <p:spPr>
          <a:xfrm>
            <a:off x="4716016" y="5517232"/>
            <a:ext cx="4211960" cy="914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Partir de ce que sait le patient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42312" cy="1296144"/>
          </a:xfrm>
        </p:spPr>
        <p:txBody>
          <a:bodyPr>
            <a:normAutofit fontScale="90000"/>
          </a:bodyPr>
          <a:lstStyle/>
          <a:p>
            <a:r>
              <a:rPr lang="fr-FR" dirty="0"/>
              <a:t>Découvrir ce qu’est la peau atopique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     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  <a:p>
            <a:pPr>
              <a:buNone/>
            </a:pPr>
            <a:r>
              <a:rPr lang="fr-FR" dirty="0"/>
              <a:t>  Ils savent tous que leur peau est sèche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  <a:p>
            <a:pPr>
              <a:buNone/>
            </a:pPr>
            <a:r>
              <a:rPr lang="fr-FR" dirty="0"/>
              <a:t>   Donc que veut dire le mot  </a:t>
            </a:r>
            <a:r>
              <a:rPr lang="fr-FR" dirty="0">
                <a:solidFill>
                  <a:srgbClr val="C00000"/>
                </a:solidFill>
              </a:rPr>
              <a:t>SECHE ??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4" name="Flèche vers le bas 3"/>
          <p:cNvSpPr/>
          <p:nvPr/>
        </p:nvSpPr>
        <p:spPr>
          <a:xfrm>
            <a:off x="4283968" y="22048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e bas 4"/>
          <p:cNvSpPr/>
          <p:nvPr/>
        </p:nvSpPr>
        <p:spPr>
          <a:xfrm>
            <a:off x="4283968" y="390335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42312" cy="1296144"/>
          </a:xfrm>
        </p:spPr>
        <p:txBody>
          <a:bodyPr>
            <a:normAutofit fontScale="90000"/>
          </a:bodyPr>
          <a:lstStyle/>
          <a:p>
            <a:r>
              <a:rPr lang="fr-FR" dirty="0"/>
              <a:t>Découvrir ce qu’est la peau atopique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     Que faire face à une peau sèche?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1/</a:t>
            </a:r>
          </a:p>
          <a:p>
            <a:pPr>
              <a:buNone/>
            </a:pPr>
            <a:r>
              <a:rPr lang="fr-FR" dirty="0"/>
              <a:t>2/</a:t>
            </a:r>
          </a:p>
          <a:p>
            <a:pPr>
              <a:buNone/>
            </a:pPr>
            <a:r>
              <a:rPr lang="fr-FR" dirty="0"/>
              <a:t>3/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42312" cy="1296144"/>
          </a:xfrm>
        </p:spPr>
        <p:txBody>
          <a:bodyPr>
            <a:normAutofit fontScale="90000"/>
          </a:bodyPr>
          <a:lstStyle/>
          <a:p>
            <a:r>
              <a:rPr lang="fr-FR" dirty="0"/>
              <a:t>Découvrir ce qu’est la peau atopique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     Que faire face à une peau sèche?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1/ Boire  = Pisser</a:t>
            </a:r>
          </a:p>
          <a:p>
            <a:pPr>
              <a:buNone/>
            </a:pPr>
            <a:r>
              <a:rPr lang="fr-FR" dirty="0"/>
              <a:t>2/ Arroser = Pire</a:t>
            </a:r>
          </a:p>
          <a:p>
            <a:pPr>
              <a:buNone/>
            </a:pPr>
            <a:r>
              <a:rPr lang="fr-FR" dirty="0"/>
              <a:t>3/ Hydrater = Pourquoi 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42312" cy="1224136"/>
          </a:xfrm>
        </p:spPr>
        <p:txBody>
          <a:bodyPr>
            <a:normAutofit fontScale="90000"/>
          </a:bodyPr>
          <a:lstStyle/>
          <a:p>
            <a:r>
              <a:rPr lang="fr-FR" dirty="0"/>
              <a:t>Découvrir ce qu’est la peau atopique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Questions / réponses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Si la peau est sèche, c’est qu’elle manque de gras!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1027" name="Picture 3" descr="D:\Document de Utilisateur\Mes Documents\Magali\DA\livres\7 50 dessins pour comprendre l'eczema\photos\verres évap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04864"/>
            <a:ext cx="4320480" cy="2592288"/>
          </a:xfrm>
          <a:prstGeom prst="rect">
            <a:avLst/>
          </a:prstGeom>
          <a:noFill/>
        </p:spPr>
      </p:pic>
      <p:pic>
        <p:nvPicPr>
          <p:cNvPr id="1028" name="Picture 4" descr="D:\Document de Utilisateur\Mes Documents\Magali\DA\livres\7 50 dessins pour comprendre l'eczema\photos\verre plein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4374680" cy="2624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Découvrir ce qu’est la peau atopique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456872" cy="4663440"/>
          </a:xfrm>
        </p:spPr>
        <p:txBody>
          <a:bodyPr>
            <a:normAutofit/>
          </a:bodyPr>
          <a:lstStyle/>
          <a:p>
            <a:r>
              <a:rPr lang="fr-FR" dirty="0"/>
              <a:t>Questions / réponses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>
              <a:buNone/>
            </a:pPr>
            <a:r>
              <a:rPr lang="fr-FR" dirty="0"/>
              <a:t>                                                             Air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>
                <a:solidFill>
                  <a:schemeClr val="tx2"/>
                </a:solidFill>
              </a:rPr>
              <a:t>Eau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>
              <a:buNone/>
            </a:pPr>
            <a:r>
              <a:rPr lang="fr-FR" dirty="0"/>
              <a:t>                    </a:t>
            </a:r>
            <a:r>
              <a:rPr lang="fr-FR" dirty="0">
                <a:solidFill>
                  <a:schemeClr val="accent5"/>
                </a:solidFill>
              </a:rPr>
              <a:t>       </a:t>
            </a:r>
            <a:r>
              <a:rPr lang="fr-FR" dirty="0"/>
              <a:t>                                      </a:t>
            </a:r>
          </a:p>
        </p:txBody>
      </p:sp>
      <p:pic>
        <p:nvPicPr>
          <p:cNvPr id="7" name="Image 6" descr="20170611_12065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4104456" cy="28803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92080" y="2636912"/>
            <a:ext cx="9144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rrondir un rectangle à un seul coin 11"/>
          <p:cNvSpPr/>
          <p:nvPr/>
        </p:nvSpPr>
        <p:spPr>
          <a:xfrm>
            <a:off x="6516216" y="2636912"/>
            <a:ext cx="914400" cy="43204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Arrondir un rectangle à un seul coin 12"/>
          <p:cNvSpPr/>
          <p:nvPr/>
        </p:nvSpPr>
        <p:spPr>
          <a:xfrm>
            <a:off x="7668344" y="2636912"/>
            <a:ext cx="914400" cy="43204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rrondir un rectangle à un seul coin 13"/>
          <p:cNvSpPr/>
          <p:nvPr/>
        </p:nvSpPr>
        <p:spPr>
          <a:xfrm>
            <a:off x="6012160" y="3140968"/>
            <a:ext cx="914400" cy="43204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rrondir un rectangle à un seul coin 14"/>
          <p:cNvSpPr/>
          <p:nvPr/>
        </p:nvSpPr>
        <p:spPr>
          <a:xfrm>
            <a:off x="6660232" y="3717032"/>
            <a:ext cx="914400" cy="50405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e haut 26"/>
          <p:cNvSpPr/>
          <p:nvPr/>
        </p:nvSpPr>
        <p:spPr>
          <a:xfrm>
            <a:off x="4788024" y="2276872"/>
            <a:ext cx="484632" cy="2880320"/>
          </a:xfrm>
          <a:prstGeom prst="up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vers le bas 27"/>
          <p:cNvSpPr/>
          <p:nvPr/>
        </p:nvSpPr>
        <p:spPr>
          <a:xfrm>
            <a:off x="7452320" y="2348880"/>
            <a:ext cx="484632" cy="2664296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Découvrir ce qu’est la peau atopique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boite percé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772816"/>
            <a:ext cx="3327834" cy="4437112"/>
          </a:xfrm>
          <a:prstGeom prst="rect">
            <a:avLst/>
          </a:prstGeom>
        </p:spPr>
      </p:pic>
      <p:pic>
        <p:nvPicPr>
          <p:cNvPr id="5" name="Image 4" descr="pepier film alimenta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35562" y="2684918"/>
            <a:ext cx="4560508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Jeu des 4 différences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               </a:t>
            </a:r>
            <a:r>
              <a:rPr lang="fr-FR" sz="4000" dirty="0"/>
              <a:t>Peau normale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          </a:t>
            </a:r>
            <a:r>
              <a:rPr lang="fr-FR" sz="4300" dirty="0"/>
              <a:t>Peau atopique</a:t>
            </a:r>
          </a:p>
        </p:txBody>
      </p:sp>
      <p:pic>
        <p:nvPicPr>
          <p:cNvPr id="9" name="Espace réservé du contenu 8" descr="peau chevelu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1434" y="1712673"/>
            <a:ext cx="4388491" cy="2868455"/>
          </a:xfrm>
        </p:spPr>
      </p:pic>
      <p:pic>
        <p:nvPicPr>
          <p:cNvPr id="10" name="Espace réservé du contenu 9" descr="peau aopique 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370947"/>
            <a:ext cx="3898776" cy="321075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BAE936-38E2-417F-9B5C-17F70509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Préjugé : </a:t>
            </a:r>
            <a:br>
              <a:rPr lang="fr-FR" dirty="0"/>
            </a:br>
            <a:r>
              <a:rPr lang="fr-FR" dirty="0"/>
              <a:t>on ne cherche pas la cause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F35DB7-D1CA-4FA1-8AF5-265D606BA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Peau </a:t>
            </a:r>
            <a:r>
              <a:rPr lang="fr-FR" sz="4000" dirty="0" err="1"/>
              <a:t>atopique</a:t>
            </a:r>
            <a:endParaRPr lang="fr-FR" sz="40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AEC27B-715E-416D-8E75-57D0A0A8F6A2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Cercle vicieux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2A28F1C-17DB-4A48-82E3-47E70A28BCE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FR" dirty="0"/>
              <a:t>La peau est trouée</a:t>
            </a:r>
          </a:p>
          <a:p>
            <a:r>
              <a:rPr lang="fr-FR" dirty="0"/>
              <a:t>Les particules de l’air passent à travers</a:t>
            </a:r>
          </a:p>
          <a:p>
            <a:r>
              <a:rPr lang="fr-FR" dirty="0"/>
              <a:t>Cela stimule le S.I. Inflammatoire</a:t>
            </a:r>
          </a:p>
          <a:p>
            <a:r>
              <a:rPr lang="fr-FR" dirty="0"/>
              <a:t>ET déséquilibre le biotope</a:t>
            </a:r>
          </a:p>
          <a:p>
            <a:endParaRPr lang="fr-FR" dirty="0"/>
          </a:p>
          <a:p>
            <a:r>
              <a:rPr lang="fr-FR" dirty="0"/>
              <a:t>Qui aggrave les trous dans la peau</a:t>
            </a:r>
          </a:p>
        </p:txBody>
      </p:sp>
      <p:pic>
        <p:nvPicPr>
          <p:cNvPr id="7" name="Espace réservé du contenu 9" descr="peau aopique 6.jpg">
            <a:extLst>
              <a:ext uri="{FF2B5EF4-FFF2-40B4-BE49-F238E27FC236}">
                <a16:creationId xmlns:a16="http://schemas.microsoft.com/office/drawing/2014/main" id="{3A7ABA07-8163-4341-BC8B-40EB46E27327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0947"/>
            <a:ext cx="4022725" cy="3312832"/>
          </a:xfrm>
        </p:spPr>
      </p:pic>
    </p:spTree>
    <p:extLst>
      <p:ext uri="{BB962C8B-B14F-4D97-AF65-F5344CB8AC3E}">
        <p14:creationId xmlns:p14="http://schemas.microsoft.com/office/powerpoint/2010/main" val="391739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Ma demande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sz="3800" dirty="0"/>
              <a:t> </a:t>
            </a:r>
          </a:p>
          <a:p>
            <a:pPr>
              <a:buNone/>
            </a:pPr>
            <a:r>
              <a:rPr lang="fr-FR" sz="3800" dirty="0"/>
              <a:t>            Éviter la marche de l’</a:t>
            </a:r>
            <a:r>
              <a:rPr lang="fr-FR" sz="3800" dirty="0" err="1"/>
              <a:t>atopie</a:t>
            </a:r>
            <a:endParaRPr lang="fr-FR" sz="3800" dirty="0"/>
          </a:p>
          <a:p>
            <a:pPr>
              <a:buNone/>
            </a:pPr>
            <a:endParaRPr lang="fr-FR" sz="3800" dirty="0"/>
          </a:p>
          <a:p>
            <a:pPr>
              <a:buNone/>
            </a:pPr>
            <a:r>
              <a:rPr lang="fr-FR" sz="3800" dirty="0"/>
              <a:t>            Prévenir les drames</a:t>
            </a:r>
          </a:p>
          <a:p>
            <a:pPr>
              <a:buNone/>
            </a:pPr>
            <a:endParaRPr lang="fr-FR" sz="3800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</a:t>
            </a:r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1619672" y="27089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1619672" y="36450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Préjugé : c’est allergique !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DA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3"/>
          </p:nvPr>
        </p:nvSpPr>
        <p:spPr>
          <a:xfrm>
            <a:off x="4468533" y="328278"/>
            <a:ext cx="4023360" cy="640080"/>
          </a:xfrm>
        </p:spPr>
        <p:txBody>
          <a:bodyPr>
            <a:noAutofit/>
          </a:bodyPr>
          <a:lstStyle/>
          <a:p>
            <a:r>
              <a:rPr lang="fr-FR" sz="4000" dirty="0"/>
              <a:t>Allergie </a:t>
            </a:r>
            <a:r>
              <a:rPr lang="fr-FR" sz="2000" dirty="0"/>
              <a:t>de</a:t>
            </a:r>
            <a:r>
              <a:rPr lang="fr-FR" sz="4000" dirty="0"/>
              <a:t> contact</a:t>
            </a:r>
          </a:p>
        </p:txBody>
      </p:sp>
      <p:pic>
        <p:nvPicPr>
          <p:cNvPr id="5" name="Espace réservé du contenu 4" descr="lance flamm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84863" y="1618643"/>
            <a:ext cx="2923041" cy="3322524"/>
          </a:xfrm>
        </p:spPr>
      </p:pic>
      <p:pic>
        <p:nvPicPr>
          <p:cNvPr id="6" name="Espace réservé du contenu 5" descr="snipe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9" y="1624222"/>
            <a:ext cx="2952328" cy="3307301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D1FD14E6-89FE-4D9D-8210-5C4C9EE8C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Préjugé : le mal qui sort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21BEEE29-0AA4-4CC8-A90B-0ED90C38B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Ce n’est pas une allergie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ACB418F0-DE42-4962-BDF7-54FED19C23EC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</p:spPr>
        <p:txBody>
          <a:bodyPr>
            <a:noAutofit/>
          </a:bodyPr>
          <a:lstStyle/>
          <a:p>
            <a:r>
              <a:rPr lang="fr-FR" sz="2800" dirty="0"/>
              <a:t>C’est une inflammation / peau trouée</a:t>
            </a:r>
          </a:p>
        </p:txBody>
      </p:sp>
      <p:pic>
        <p:nvPicPr>
          <p:cNvPr id="25" name="Espace réservé du contenu 24">
            <a:extLst>
              <a:ext uri="{FF2B5EF4-FFF2-40B4-BE49-F238E27FC236}">
                <a16:creationId xmlns:a16="http://schemas.microsoft.com/office/drawing/2014/main" id="{2740D230-3A8F-49FD-BE34-029169E598C6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42416"/>
            <a:ext cx="1957580" cy="1970375"/>
          </a:xfrm>
        </p:spPr>
      </p:pic>
      <p:pic>
        <p:nvPicPr>
          <p:cNvPr id="23" name="Espace réservé du contenu 22">
            <a:extLst>
              <a:ext uri="{FF2B5EF4-FFF2-40B4-BE49-F238E27FC236}">
                <a16:creationId xmlns:a16="http://schemas.microsoft.com/office/drawing/2014/main" id="{BE25D85F-67ED-49C4-8EAB-059C64CA15D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16892" y="1844824"/>
            <a:ext cx="1815315" cy="2420422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9FA7E519-5344-43B8-B61C-ACE1B3D8A333}"/>
              </a:ext>
            </a:extLst>
          </p:cNvPr>
          <p:cNvSpPr/>
          <p:nvPr/>
        </p:nvSpPr>
        <p:spPr>
          <a:xfrm rot="20949522">
            <a:off x="35496" y="3668642"/>
            <a:ext cx="17281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Tests ?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770B63A-4717-4A05-AC13-CED80A694C2B}"/>
              </a:ext>
            </a:extLst>
          </p:cNvPr>
          <p:cNvSpPr/>
          <p:nvPr/>
        </p:nvSpPr>
        <p:spPr>
          <a:xfrm rot="820545">
            <a:off x="611560" y="1556792"/>
            <a:ext cx="3600400" cy="1980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Anti  Histaminique ?</a:t>
            </a:r>
          </a:p>
        </p:txBody>
      </p:sp>
    </p:spTree>
    <p:extLst>
      <p:ext uri="{BB962C8B-B14F-4D97-AF65-F5344CB8AC3E}">
        <p14:creationId xmlns:p14="http://schemas.microsoft.com/office/powerpoint/2010/main" val="2453907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        Y a-t-il d’autres voies</a:t>
            </a:r>
            <a:br>
              <a:rPr lang="fr-FR" dirty="0"/>
            </a:br>
            <a:r>
              <a:rPr lang="fr-FR" dirty="0"/>
              <a:t>          d’activation du SI?</a:t>
            </a:r>
          </a:p>
        </p:txBody>
      </p:sp>
      <p:pic>
        <p:nvPicPr>
          <p:cNvPr id="9" name="Espace réservé du contenu 8" descr="peau connecté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7048" y="2060848"/>
            <a:ext cx="4715900" cy="3960440"/>
          </a:xfr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6EB8C8A-98CE-4796-904E-85ACB69A9058}"/>
              </a:ext>
            </a:extLst>
          </p:cNvPr>
          <p:cNvSpPr/>
          <p:nvPr/>
        </p:nvSpPr>
        <p:spPr>
          <a:xfrm>
            <a:off x="6372200" y="4941168"/>
            <a:ext cx="2771800" cy="1916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Préjugé : stress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La DA est un incendie </a:t>
            </a:r>
          </a:p>
        </p:txBody>
      </p:sp>
      <p:pic>
        <p:nvPicPr>
          <p:cNvPr id="4" name="Espace réservé du contenu 3" descr="incend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5743" y="2439924"/>
            <a:ext cx="2798064" cy="2816352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Qui allume l’incendie ?</a:t>
            </a:r>
          </a:p>
        </p:txBody>
      </p:sp>
      <p:pic>
        <p:nvPicPr>
          <p:cNvPr id="4" name="Espace réservé du contenu 3" descr="homme en colè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3024336" cy="3434344"/>
          </a:xfrm>
        </p:spPr>
      </p:pic>
      <p:pic>
        <p:nvPicPr>
          <p:cNvPr id="5" name="Image 4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852936"/>
            <a:ext cx="2798064" cy="202692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boite allumette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876256" y="4581128"/>
            <a:ext cx="1631156" cy="1181611"/>
          </a:xfrm>
        </p:spPr>
      </p:pic>
      <p:pic>
        <p:nvPicPr>
          <p:cNvPr id="14" name="Espace réservé du contenu 7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653136"/>
            <a:ext cx="1631156" cy="1181611"/>
          </a:xfrm>
          <a:prstGeom prst="rect">
            <a:avLst/>
          </a:prstGeom>
        </p:spPr>
      </p:pic>
      <p:pic>
        <p:nvPicPr>
          <p:cNvPr id="15" name="Espace réservé du contenu 7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348880"/>
            <a:ext cx="1631156" cy="1181611"/>
          </a:xfrm>
          <a:prstGeom prst="rect">
            <a:avLst/>
          </a:prstGeom>
        </p:spPr>
      </p:pic>
      <p:pic>
        <p:nvPicPr>
          <p:cNvPr id="16" name="Espace réservé du contenu 7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348880"/>
            <a:ext cx="1631156" cy="1181611"/>
          </a:xfrm>
          <a:prstGeom prst="rect">
            <a:avLst/>
          </a:prstGeom>
        </p:spPr>
      </p:pic>
      <p:pic>
        <p:nvPicPr>
          <p:cNvPr id="17" name="Espace réservé du contenu 7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2348880"/>
            <a:ext cx="1631156" cy="1181611"/>
          </a:xfrm>
          <a:prstGeom prst="rect">
            <a:avLst/>
          </a:prstGeom>
        </p:spPr>
      </p:pic>
      <p:pic>
        <p:nvPicPr>
          <p:cNvPr id="18" name="Espace réservé du contenu 10" descr="incend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9362" y="5019844"/>
            <a:ext cx="1635499" cy="1646188"/>
          </a:xfrm>
          <a:prstGeom prst="rect">
            <a:avLst/>
          </a:prstGeom>
        </p:spPr>
      </p:pic>
      <p:sp>
        <p:nvSpPr>
          <p:cNvPr id="19" name="Arrondir un rectangle à un seul coin 18"/>
          <p:cNvSpPr/>
          <p:nvPr/>
        </p:nvSpPr>
        <p:spPr>
          <a:xfrm>
            <a:off x="923082" y="5842938"/>
            <a:ext cx="1584176" cy="57606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Peau trouée</a:t>
            </a:r>
          </a:p>
        </p:txBody>
      </p:sp>
      <p:sp>
        <p:nvSpPr>
          <p:cNvPr id="20" name="Arrondir un rectangle à un seul coin 19"/>
          <p:cNvSpPr/>
          <p:nvPr/>
        </p:nvSpPr>
        <p:spPr>
          <a:xfrm>
            <a:off x="899592" y="1772816"/>
            <a:ext cx="1584176" cy="57606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Air ambiant</a:t>
            </a:r>
          </a:p>
        </p:txBody>
      </p:sp>
      <p:sp>
        <p:nvSpPr>
          <p:cNvPr id="21" name="Arrondir un rectangle à un seul coin 20"/>
          <p:cNvSpPr/>
          <p:nvPr/>
        </p:nvSpPr>
        <p:spPr>
          <a:xfrm>
            <a:off x="3995936" y="1700808"/>
            <a:ext cx="1584176" cy="57606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Sueur</a:t>
            </a:r>
          </a:p>
        </p:txBody>
      </p:sp>
      <p:sp>
        <p:nvSpPr>
          <p:cNvPr id="22" name="Arrondir un rectangle à un seul coin 21"/>
          <p:cNvSpPr/>
          <p:nvPr/>
        </p:nvSpPr>
        <p:spPr>
          <a:xfrm>
            <a:off x="6876256" y="1772816"/>
            <a:ext cx="1584176" cy="57606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Tube digestif</a:t>
            </a:r>
          </a:p>
        </p:txBody>
      </p:sp>
      <p:sp>
        <p:nvSpPr>
          <p:cNvPr id="23" name="Arrondir un rectangle à un seul coin 22"/>
          <p:cNvSpPr/>
          <p:nvPr/>
        </p:nvSpPr>
        <p:spPr>
          <a:xfrm>
            <a:off x="7071595" y="5679076"/>
            <a:ext cx="1584176" cy="57606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Stress</a:t>
            </a:r>
          </a:p>
        </p:txBody>
      </p:sp>
      <p:sp>
        <p:nvSpPr>
          <p:cNvPr id="24" name="Flèche droite 23"/>
          <p:cNvSpPr/>
          <p:nvPr/>
        </p:nvSpPr>
        <p:spPr>
          <a:xfrm rot="8433993">
            <a:off x="2376153" y="3686644"/>
            <a:ext cx="1665125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Flèche droite 24"/>
          <p:cNvSpPr/>
          <p:nvPr/>
        </p:nvSpPr>
        <p:spPr>
          <a:xfrm rot="5400000">
            <a:off x="1213916" y="3834756"/>
            <a:ext cx="1008112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 rot="1044706">
            <a:off x="2580843" y="52042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e bas 26"/>
          <p:cNvSpPr/>
          <p:nvPr/>
        </p:nvSpPr>
        <p:spPr>
          <a:xfrm>
            <a:off x="4572000" y="3573015"/>
            <a:ext cx="484632" cy="122413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 rot="11324716">
            <a:off x="5581965" y="2969631"/>
            <a:ext cx="117157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 rot="16200000">
            <a:off x="7103830" y="3849497"/>
            <a:ext cx="1181611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 rot="9470570">
            <a:off x="5779391" y="5179784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Facteurs déclenchant</a:t>
            </a:r>
            <a:br>
              <a:rPr lang="fr-FR" dirty="0"/>
            </a:br>
            <a:endParaRPr lang="fr-F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      La peau trouée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Ce qui aggrave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Solutions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800" dirty="0"/>
              <a:t> </a:t>
            </a:r>
          </a:p>
          <a:p>
            <a:pPr>
              <a:buNone/>
            </a:pPr>
            <a:r>
              <a:rPr lang="fr-FR" sz="2800" dirty="0"/>
              <a:t>Eau </a:t>
            </a:r>
          </a:p>
          <a:p>
            <a:pPr>
              <a:buNone/>
            </a:pPr>
            <a:r>
              <a:rPr lang="fr-FR" sz="2800" dirty="0"/>
              <a:t>Savon</a:t>
            </a:r>
          </a:p>
          <a:p>
            <a:pPr>
              <a:buNone/>
            </a:pPr>
            <a:r>
              <a:rPr lang="fr-FR" sz="2800" dirty="0"/>
              <a:t>Trop de cosmétique</a:t>
            </a:r>
          </a:p>
          <a:p>
            <a:pPr>
              <a:buNone/>
            </a:pPr>
            <a:endParaRPr lang="fr-FR" sz="2800" dirty="0"/>
          </a:p>
          <a:p>
            <a:endParaRPr lang="fr-FR" sz="2000" dirty="0"/>
          </a:p>
          <a:p>
            <a:endParaRPr lang="fr-FR" sz="2000" dirty="0"/>
          </a:p>
          <a:p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Émollient </a:t>
            </a:r>
          </a:p>
        </p:txBody>
      </p:sp>
      <p:pic>
        <p:nvPicPr>
          <p:cNvPr id="8" name="Espace réservé du contenu 3" descr="boite allumet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5589240"/>
            <a:ext cx="1082947" cy="784488"/>
          </a:xfrm>
          <a:prstGeom prst="rect">
            <a:avLst/>
          </a:prstGeom>
        </p:spPr>
      </p:pic>
      <p:pic>
        <p:nvPicPr>
          <p:cNvPr id="18" name="Espace réservé du contenu 7" descr="émollie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204864"/>
            <a:ext cx="3623298" cy="2135499"/>
          </a:xfrm>
          <a:prstGeom prst="rect">
            <a:avLst/>
          </a:prstGeo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L’air ambiant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Intrus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Solutions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dirty="0"/>
              <a:t>Pollens </a:t>
            </a:r>
          </a:p>
          <a:p>
            <a:r>
              <a:rPr lang="fr-FR" dirty="0"/>
              <a:t>Poils</a:t>
            </a:r>
          </a:p>
          <a:p>
            <a:r>
              <a:rPr lang="fr-FR" dirty="0"/>
              <a:t>Poussières</a:t>
            </a:r>
          </a:p>
          <a:p>
            <a:r>
              <a:rPr lang="fr-FR" dirty="0"/>
              <a:t>Pollutions</a:t>
            </a:r>
          </a:p>
          <a:p>
            <a:r>
              <a:rPr lang="fr-FR" dirty="0"/>
              <a:t>Plâtre</a:t>
            </a:r>
          </a:p>
          <a:p>
            <a:r>
              <a:rPr lang="fr-FR" dirty="0"/>
              <a:t>Peinture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Rincer au plus vite</a:t>
            </a:r>
          </a:p>
          <a:p>
            <a:r>
              <a:rPr lang="fr-FR" dirty="0"/>
              <a:t>Brumisateur d’eau</a:t>
            </a:r>
          </a:p>
          <a:p>
            <a:r>
              <a:rPr lang="fr-FR" dirty="0"/>
              <a:t>Bien étanchéifier</a:t>
            </a:r>
          </a:p>
        </p:txBody>
      </p:sp>
      <p:pic>
        <p:nvPicPr>
          <p:cNvPr id="7" name="Espace réservé du contenu 3" descr="boite allumet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5589240"/>
            <a:ext cx="1082947" cy="78448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biotope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Variations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Solutions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Soleil</a:t>
            </a:r>
          </a:p>
          <a:p>
            <a:r>
              <a:rPr lang="fr-FR" dirty="0"/>
              <a:t>Sport</a:t>
            </a:r>
          </a:p>
          <a:p>
            <a:endParaRPr lang="fr-FR" dirty="0"/>
          </a:p>
          <a:p>
            <a:r>
              <a:rPr lang="fr-FR" dirty="0"/>
              <a:t>Le sucre rapide </a:t>
            </a:r>
          </a:p>
          <a:p>
            <a:r>
              <a:rPr lang="fr-FR" dirty="0"/>
              <a:t>Le sel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>
              <a:buNone/>
            </a:pPr>
            <a:r>
              <a:rPr lang="fr-FR" dirty="0"/>
              <a:t> </a:t>
            </a:r>
            <a:r>
              <a:rPr lang="fr-FR" sz="3500" dirty="0">
                <a:solidFill>
                  <a:srgbClr val="FF0000"/>
                </a:solidFill>
              </a:rPr>
              <a:t>Staphylocoque +++  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Rectifier l’alimentation</a:t>
            </a:r>
          </a:p>
          <a:p>
            <a:r>
              <a:rPr lang="fr-FR" dirty="0"/>
              <a:t>Sportif  : rinçage rapide</a:t>
            </a:r>
          </a:p>
          <a:p>
            <a:r>
              <a:rPr lang="fr-FR" dirty="0"/>
              <a:t>Soins adaptés : </a:t>
            </a:r>
            <a:r>
              <a:rPr lang="fr-FR" dirty="0" err="1"/>
              <a:t>dalibour</a:t>
            </a:r>
            <a:endParaRPr lang="fr-FR" dirty="0"/>
          </a:p>
          <a:p>
            <a:r>
              <a:rPr lang="fr-FR" dirty="0"/>
              <a:t>Vitamine D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>
              <a:buNone/>
            </a:pPr>
            <a:r>
              <a:rPr lang="fr-FR" dirty="0"/>
              <a:t>   </a:t>
            </a:r>
          </a:p>
          <a:p>
            <a:endParaRPr lang="fr-FR" dirty="0"/>
          </a:p>
        </p:txBody>
      </p:sp>
      <p:pic>
        <p:nvPicPr>
          <p:cNvPr id="7" name="Espace réservé du contenu 3" descr="boite allumet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445224"/>
            <a:ext cx="1082947" cy="784488"/>
          </a:xfrm>
          <a:prstGeom prst="rect">
            <a:avLst/>
          </a:prstGeom>
        </p:spPr>
      </p:pic>
      <p:sp>
        <p:nvSpPr>
          <p:cNvPr id="8" name="Flèche vers le bas 7"/>
          <p:cNvSpPr/>
          <p:nvPr/>
        </p:nvSpPr>
        <p:spPr>
          <a:xfrm>
            <a:off x="1984248" y="3356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tube digestif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8944" y="308248"/>
            <a:ext cx="4023360" cy="640080"/>
          </a:xfrm>
        </p:spPr>
        <p:txBody>
          <a:bodyPr>
            <a:noAutofit/>
          </a:bodyPr>
          <a:lstStyle/>
          <a:p>
            <a:r>
              <a:rPr lang="fr-FR" sz="4000" dirty="0"/>
              <a:t>4 étapes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fr-FR" sz="4000" dirty="0"/>
              <a:t>Solutions</a:t>
            </a:r>
            <a:r>
              <a:rPr lang="fr-FR" dirty="0"/>
              <a:t>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fr-FR" dirty="0"/>
          </a:p>
          <a:p>
            <a:endParaRPr lang="fr-FR" dirty="0"/>
          </a:p>
          <a:p>
            <a:pPr>
              <a:buNone/>
            </a:pPr>
            <a:r>
              <a:rPr lang="fr-FR" i="1" dirty="0">
                <a:solidFill>
                  <a:srgbClr val="FF0000"/>
                </a:solidFill>
              </a:rPr>
              <a:t>         </a:t>
            </a:r>
          </a:p>
          <a:p>
            <a:pPr>
              <a:buNone/>
            </a:pPr>
            <a:endParaRPr lang="fr-FR" i="1" dirty="0">
              <a:solidFill>
                <a:srgbClr val="FF0000"/>
              </a:solidFill>
            </a:endParaRPr>
          </a:p>
        </p:txBody>
      </p:sp>
      <p:pic>
        <p:nvPicPr>
          <p:cNvPr id="7" name="Espace réservé du contenu 3" descr="boite allumet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445224"/>
            <a:ext cx="1082947" cy="784488"/>
          </a:xfrm>
          <a:prstGeom prst="rect">
            <a:avLst/>
          </a:prstGeom>
        </p:spPr>
      </p:pic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E4BC2663-5FD2-432B-AA72-0A4DEDCB92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0425333"/>
              </p:ext>
            </p:extLst>
          </p:nvPr>
        </p:nvGraphicFramePr>
        <p:xfrm>
          <a:off x="827584" y="1804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2F0B259F-573D-4417-AFE2-15E73B0AFE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981346"/>
              </p:ext>
            </p:extLst>
          </p:nvPr>
        </p:nvGraphicFramePr>
        <p:xfrm>
          <a:off x="-827584" y="12373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Espace réservé du contenu 14">
            <a:extLst>
              <a:ext uri="{FF2B5EF4-FFF2-40B4-BE49-F238E27FC236}">
                <a16:creationId xmlns:a16="http://schemas.microsoft.com/office/drawing/2014/main" id="{984BED75-BA7B-4558-975A-ACD4E6A0160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72604182"/>
              </p:ext>
            </p:extLst>
          </p:nvPr>
        </p:nvGraphicFramePr>
        <p:xfrm>
          <a:off x="4572000" y="1237364"/>
          <a:ext cx="5050973" cy="4224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30629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256584" cy="614124"/>
          </a:xfrm>
        </p:spPr>
        <p:txBody>
          <a:bodyPr>
            <a:normAutofit/>
          </a:bodyPr>
          <a:lstStyle/>
          <a:p>
            <a:r>
              <a:rPr lang="fr-FR" dirty="0"/>
              <a:t>Les demandes des patients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Il y a bien une cause</a:t>
            </a:r>
          </a:p>
          <a:p>
            <a:r>
              <a:rPr lang="fr-FR" dirty="0"/>
              <a:t>C’est allergique</a:t>
            </a:r>
          </a:p>
          <a:p>
            <a:r>
              <a:rPr lang="fr-FR" dirty="0"/>
              <a:t>C’est le stress</a:t>
            </a:r>
          </a:p>
          <a:p>
            <a:r>
              <a:rPr lang="fr-FR" dirty="0"/>
              <a:t>La cortisone : surtout pas !</a:t>
            </a:r>
          </a:p>
          <a:p>
            <a:r>
              <a:rPr lang="fr-FR" dirty="0"/>
              <a:t>Débarrassez moi de ça!</a:t>
            </a:r>
          </a:p>
          <a:p>
            <a:r>
              <a:rPr lang="fr-FR" dirty="0"/>
              <a:t>C’est le mal qui doit sortir</a:t>
            </a:r>
          </a:p>
          <a:p>
            <a:r>
              <a:rPr lang="fr-FR" dirty="0"/>
              <a:t>Ah, bon, c’est une maladie ?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stress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1084498"/>
          </a:xfrm>
        </p:spPr>
        <p:txBody>
          <a:bodyPr>
            <a:noAutofit/>
          </a:bodyPr>
          <a:lstStyle/>
          <a:p>
            <a:r>
              <a:rPr lang="fr-FR" sz="4000" dirty="0"/>
              <a:t>Psychosomatique : non !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1084498"/>
          </a:xfrm>
        </p:spPr>
        <p:txBody>
          <a:bodyPr>
            <a:noAutofit/>
          </a:bodyPr>
          <a:lstStyle/>
          <a:p>
            <a:r>
              <a:rPr lang="fr-FR" sz="4000" dirty="0"/>
              <a:t>Mais elle prend la tête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Maladie épigénétique</a:t>
            </a:r>
          </a:p>
          <a:p>
            <a:r>
              <a:rPr lang="fr-FR" dirty="0"/>
              <a:t>15% des bébés</a:t>
            </a:r>
          </a:p>
          <a:p>
            <a:r>
              <a:rPr lang="fr-FR" dirty="0"/>
              <a:t>Stresse toute la famille </a:t>
            </a:r>
          </a:p>
          <a:p>
            <a:r>
              <a:rPr lang="fr-FR" dirty="0"/>
              <a:t>« Maltraitance »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1340768"/>
            <a:ext cx="4023360" cy="3743368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Fragilité </a:t>
            </a:r>
          </a:p>
          <a:p>
            <a:r>
              <a:rPr lang="fr-FR" dirty="0"/>
              <a:t>Perte d’estime de soi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7" name="Espace réservé du contenu 3" descr="boite allumet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445224"/>
            <a:ext cx="1082947" cy="78448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    Pourquoi est-ce important </a:t>
            </a:r>
            <a:r>
              <a:rPr lang="fr-FR" dirty="0">
                <a:solidFill>
                  <a:srgbClr val="FF0000"/>
                </a:solidFill>
              </a:rPr>
              <a:t>d’identifie</a:t>
            </a:r>
            <a:r>
              <a:rPr lang="fr-FR" dirty="0"/>
              <a:t>r le facteur de départ?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Prévention efficace</a:t>
            </a:r>
          </a:p>
          <a:p>
            <a:endParaRPr lang="fr-FR" dirty="0"/>
          </a:p>
          <a:p>
            <a:r>
              <a:rPr lang="fr-FR" dirty="0"/>
              <a:t>Donne du sens </a:t>
            </a:r>
          </a:p>
          <a:p>
            <a:endParaRPr lang="fr-FR" dirty="0"/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        Sécurise le patient ou la maman 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1403648" y="49411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Attitude éducationnelle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556792"/>
            <a:ext cx="7498080" cy="4800600"/>
          </a:xfrm>
        </p:spPr>
        <p:txBody>
          <a:bodyPr/>
          <a:lstStyle/>
          <a:p>
            <a:r>
              <a:rPr lang="fr-FR" dirty="0"/>
              <a:t>D’abord écouter ce qu’ils savent</a:t>
            </a:r>
          </a:p>
          <a:p>
            <a:endParaRPr lang="fr-FR" dirty="0"/>
          </a:p>
          <a:p>
            <a:r>
              <a:rPr lang="fr-FR" dirty="0"/>
              <a:t>Identifier les facteurs déclenchant</a:t>
            </a:r>
          </a:p>
          <a:p>
            <a:endParaRPr lang="fr-FR" dirty="0"/>
          </a:p>
          <a:p>
            <a:r>
              <a:rPr lang="fr-FR" dirty="0"/>
              <a:t>Construire les nouvelles conceptions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Négocier le traitement </a:t>
            </a:r>
          </a:p>
          <a:p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Médecin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Patient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Le symptôme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</a:t>
            </a:r>
            <a:endParaRPr lang="fr-FR" b="1" dirty="0"/>
          </a:p>
          <a:p>
            <a:pPr>
              <a:buNone/>
            </a:pPr>
            <a:endParaRPr lang="fr-FR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Chercher les objectifs</a:t>
            </a:r>
            <a:br>
              <a:rPr lang="fr-FR" dirty="0"/>
            </a:br>
            <a:r>
              <a:rPr lang="fr-FR" dirty="0"/>
              <a:t>Créer de la sécurité</a:t>
            </a:r>
          </a:p>
        </p:txBody>
      </p:sp>
      <p:sp>
        <p:nvSpPr>
          <p:cNvPr id="5" name="Sourire 4"/>
          <p:cNvSpPr/>
          <p:nvPr/>
        </p:nvSpPr>
        <p:spPr>
          <a:xfrm>
            <a:off x="4860032" y="1988840"/>
            <a:ext cx="3312368" cy="3096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b="1" dirty="0"/>
              <a:t>Remettre du principe de plaisir …</a:t>
            </a:r>
          </a:p>
        </p:txBody>
      </p:sp>
      <p:pic>
        <p:nvPicPr>
          <p:cNvPr id="10" name="Espace réservé du contenu 9" descr="ballon dégonfl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92896"/>
            <a:ext cx="3561535" cy="2370040"/>
          </a:xfrm>
          <a:prstGeom prst="rect">
            <a:avLst/>
          </a:prstGeom>
        </p:spPr>
      </p:pic>
      <p:sp>
        <p:nvSpPr>
          <p:cNvPr id="11" name="Espace réservé du contenu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Cortico</a:t>
            </a:r>
            <a:r>
              <a:rPr lang="fr-FR" dirty="0"/>
              <a:t>- difficultés?  </a:t>
            </a:r>
          </a:p>
        </p:txBody>
      </p:sp>
      <p:pic>
        <p:nvPicPr>
          <p:cNvPr id="3" name="Image 2" descr="TOPIC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699792" y="1484784"/>
            <a:ext cx="3605020" cy="496102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 = Unité phalangette</a:t>
            </a:r>
          </a:p>
        </p:txBody>
      </p:sp>
      <p:pic>
        <p:nvPicPr>
          <p:cNvPr id="4" name="Espace réservé du contenu 3" descr="unité phalangett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484784"/>
            <a:ext cx="4200144" cy="2276856"/>
          </a:xfrm>
        </p:spPr>
      </p:pic>
      <p:pic>
        <p:nvPicPr>
          <p:cNvPr id="5" name="Image 4" descr="main gau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7444" y="3789040"/>
            <a:ext cx="2110780" cy="2520280"/>
          </a:xfrm>
          <a:prstGeom prst="rect">
            <a:avLst/>
          </a:prstGeom>
        </p:spPr>
      </p:pic>
      <p:pic>
        <p:nvPicPr>
          <p:cNvPr id="6" name="Image 5" descr="main dro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9" y="3789040"/>
            <a:ext cx="2064873" cy="25370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236A83-CB17-46A4-AE47-4B962DF337D4}"/>
              </a:ext>
            </a:extLst>
          </p:cNvPr>
          <p:cNvSpPr/>
          <p:nvPr/>
        </p:nvSpPr>
        <p:spPr>
          <a:xfrm>
            <a:off x="6588224" y="2352622"/>
            <a:ext cx="2483768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MI  = 8</a:t>
            </a:r>
          </a:p>
          <a:p>
            <a:pPr algn="ctr"/>
            <a:r>
              <a:rPr lang="fr-FR" dirty="0"/>
              <a:t>MS  = 4</a:t>
            </a:r>
          </a:p>
          <a:p>
            <a:pPr algn="ctr"/>
            <a:r>
              <a:rPr lang="fr-FR" dirty="0"/>
              <a:t>Tête et cou = 2,5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Corps Adulte  = 60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pratiques</a:t>
            </a:r>
          </a:p>
        </p:txBody>
      </p:sp>
      <p:pic>
        <p:nvPicPr>
          <p:cNvPr id="13" name="Espace réservé du contenu 12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3286" y="1447800"/>
            <a:ext cx="7202978" cy="48006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636145"/>
            <a:ext cx="3657600" cy="2439785"/>
          </a:xfrm>
        </p:spPr>
      </p:pic>
      <p:pic>
        <p:nvPicPr>
          <p:cNvPr id="6" name="Espace réservé du contenu 5" descr="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636145"/>
            <a:ext cx="3657600" cy="2439785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2794248"/>
          </a:xfrm>
        </p:spPr>
        <p:txBody>
          <a:bodyPr/>
          <a:lstStyle/>
          <a:p>
            <a:r>
              <a:rPr lang="fr-FR" dirty="0"/>
              <a:t>1/ La peau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2/ Le tube digestif</a:t>
            </a:r>
            <a:br>
              <a:rPr lang="fr-FR" dirty="0"/>
            </a:br>
            <a:br>
              <a:rPr lang="fr-FR" dirty="0"/>
            </a:br>
            <a:r>
              <a:rPr lang="fr-FR" dirty="0"/>
              <a:t>3/ Rassurer les parents</a:t>
            </a:r>
            <a:br>
              <a:rPr lang="fr-FR" dirty="0"/>
            </a:br>
            <a:endParaRPr lang="fr-FR" dirty="0"/>
          </a:p>
        </p:txBody>
      </p:sp>
      <p:pic>
        <p:nvPicPr>
          <p:cNvPr id="6" name="Espace réservé du contenu 5" descr="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097" r="8097"/>
          <a:stretch>
            <a:fillRect/>
          </a:stretch>
        </p:blipFill>
        <p:spPr/>
      </p:pic>
      <p:sp>
        <p:nvSpPr>
          <p:cNvPr id="8" name="Espace réservé du texte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DA suintante et surinfectée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Laver avec quoi ?</a:t>
            </a:r>
          </a:p>
          <a:p>
            <a:r>
              <a:rPr lang="fr-FR" dirty="0"/>
              <a:t>Combien de fois ?</a:t>
            </a:r>
          </a:p>
          <a:p>
            <a:r>
              <a:rPr lang="fr-FR" dirty="0"/>
              <a:t>Cortisone ou pas ? </a:t>
            </a:r>
          </a:p>
          <a:p>
            <a:endParaRPr lang="fr-FR" dirty="0"/>
          </a:p>
          <a:p>
            <a:r>
              <a:rPr lang="fr-FR" dirty="0"/>
              <a:t>AB = </a:t>
            </a:r>
            <a:r>
              <a:rPr lang="fr-FR" dirty="0" err="1"/>
              <a:t>fungizone</a:t>
            </a:r>
            <a:endParaRPr lang="fr-FR" dirty="0"/>
          </a:p>
          <a:p>
            <a:r>
              <a:rPr lang="fr-FR" dirty="0"/>
              <a:t>Pro biotiques</a:t>
            </a:r>
          </a:p>
          <a:p>
            <a:endParaRPr lang="fr-FR" dirty="0"/>
          </a:p>
          <a:p>
            <a:r>
              <a:rPr lang="fr-FR" dirty="0"/>
              <a:t>Rassurer les parents++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544616" cy="614124"/>
          </a:xfrm>
        </p:spPr>
        <p:txBody>
          <a:bodyPr>
            <a:normAutofit/>
          </a:bodyPr>
          <a:lstStyle/>
          <a:p>
            <a:r>
              <a:rPr lang="fr-FR" dirty="0"/>
              <a:t>Les demandes des patients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Il y a bien une cause             </a:t>
            </a:r>
            <a:r>
              <a:rPr lang="fr-FR" i="1" dirty="0"/>
              <a:t>Epigénétique</a:t>
            </a:r>
          </a:p>
          <a:p>
            <a:r>
              <a:rPr lang="fr-FR" dirty="0"/>
              <a:t>C’est allergique</a:t>
            </a:r>
          </a:p>
          <a:p>
            <a:r>
              <a:rPr lang="fr-FR" dirty="0"/>
              <a:t>C’est le stress</a:t>
            </a:r>
          </a:p>
          <a:p>
            <a:r>
              <a:rPr lang="fr-FR" dirty="0"/>
              <a:t>La cortisone : surtout pas !</a:t>
            </a:r>
          </a:p>
          <a:p>
            <a:r>
              <a:rPr lang="fr-FR" dirty="0"/>
              <a:t>Débarrassez moi de ça!</a:t>
            </a:r>
          </a:p>
          <a:p>
            <a:r>
              <a:rPr lang="fr-FR" dirty="0"/>
              <a:t>C’est le mal qui doit sortir</a:t>
            </a:r>
          </a:p>
          <a:p>
            <a:r>
              <a:rPr lang="fr-FR" dirty="0"/>
              <a:t>Ah, bon, c’est une maladie ?</a:t>
            </a:r>
          </a:p>
          <a:p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4427984" y="22048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cortisone et le bébé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Laquelle </a:t>
            </a:r>
          </a:p>
          <a:p>
            <a:r>
              <a:rPr lang="fr-FR" dirty="0"/>
              <a:t>Combien de temps </a:t>
            </a:r>
          </a:p>
          <a:p>
            <a:r>
              <a:rPr lang="fr-FR" dirty="0"/>
              <a:t>Où?</a:t>
            </a:r>
          </a:p>
          <a:p>
            <a:r>
              <a:rPr lang="fr-FR" dirty="0"/>
              <a:t>Seule ou mélangée ?</a:t>
            </a:r>
          </a:p>
          <a:p>
            <a:r>
              <a:rPr lang="fr-FR" dirty="0"/>
              <a:t>En cas de surinfection ?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cortisone et le bébé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Laquelle? </a:t>
            </a:r>
            <a:r>
              <a:rPr lang="fr-FR" dirty="0" err="1">
                <a:solidFill>
                  <a:srgbClr val="FF0000"/>
                </a:solidFill>
              </a:rPr>
              <a:t>locapred</a:t>
            </a:r>
            <a:r>
              <a:rPr lang="fr-FR" dirty="0">
                <a:solidFill>
                  <a:srgbClr val="FF0000"/>
                </a:solidFill>
                <a:sym typeface="Symbol"/>
              </a:rPr>
              <a:t></a:t>
            </a:r>
            <a:r>
              <a:rPr lang="fr-FR" dirty="0">
                <a:solidFill>
                  <a:srgbClr val="FF0000"/>
                </a:solidFill>
              </a:rPr>
              <a:t> ou </a:t>
            </a:r>
            <a:r>
              <a:rPr lang="fr-FR" dirty="0" err="1">
                <a:solidFill>
                  <a:srgbClr val="FF0000"/>
                </a:solidFill>
              </a:rPr>
              <a:t>diprosone</a:t>
            </a:r>
            <a:r>
              <a:rPr lang="fr-FR" dirty="0">
                <a:solidFill>
                  <a:srgbClr val="FF0000"/>
                </a:solidFill>
                <a:sym typeface="Symbol"/>
              </a:rPr>
              <a:t>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Combien de temps?  </a:t>
            </a:r>
            <a:r>
              <a:rPr lang="fr-FR" dirty="0">
                <a:solidFill>
                  <a:srgbClr val="FF0000"/>
                </a:solidFill>
              </a:rPr>
              <a:t>guérison parfaite</a:t>
            </a:r>
          </a:p>
          <a:p>
            <a:r>
              <a:rPr lang="fr-FR" dirty="0"/>
              <a:t>Où? </a:t>
            </a:r>
            <a:r>
              <a:rPr lang="fr-FR" dirty="0">
                <a:solidFill>
                  <a:srgbClr val="FF0000"/>
                </a:solidFill>
              </a:rPr>
              <a:t>Partout sauf les couches</a:t>
            </a:r>
          </a:p>
          <a:p>
            <a:r>
              <a:rPr lang="fr-FR" dirty="0"/>
              <a:t>Seule ou mélangée ? </a:t>
            </a:r>
            <a:r>
              <a:rPr lang="fr-FR" dirty="0">
                <a:solidFill>
                  <a:srgbClr val="FF0000"/>
                </a:solidFill>
              </a:rPr>
              <a:t>mélangée</a:t>
            </a:r>
          </a:p>
          <a:p>
            <a:r>
              <a:rPr lang="fr-FR" dirty="0"/>
              <a:t>En cas de surinfection ? </a:t>
            </a:r>
            <a:r>
              <a:rPr lang="fr-FR" dirty="0">
                <a:solidFill>
                  <a:srgbClr val="FF0000"/>
                </a:solidFill>
              </a:rPr>
              <a:t>aussi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semaine plus tard…</a:t>
            </a:r>
          </a:p>
        </p:txBody>
      </p:sp>
      <p:pic>
        <p:nvPicPr>
          <p:cNvPr id="7" name="Espace réservé du contenu 6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636145"/>
            <a:ext cx="3657600" cy="2439785"/>
          </a:xfrm>
        </p:spPr>
      </p:pic>
      <p:pic>
        <p:nvPicPr>
          <p:cNvPr id="10" name="Espace réservé du contenu 9" descr="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636145"/>
            <a:ext cx="3657600" cy="2439785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 descr="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60648"/>
            <a:ext cx="3657600" cy="2438400"/>
          </a:xfrm>
        </p:spPr>
      </p:pic>
      <p:pic>
        <p:nvPicPr>
          <p:cNvPr id="9" name="Espace réservé du contenu 8" descr="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60648"/>
            <a:ext cx="3657600" cy="2438400"/>
          </a:xfrm>
        </p:spPr>
      </p:pic>
      <p:pic>
        <p:nvPicPr>
          <p:cNvPr id="10" name="Image 9" descr="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789040"/>
            <a:ext cx="3707904" cy="2471936"/>
          </a:xfrm>
          <a:prstGeom prst="rect">
            <a:avLst/>
          </a:prstGeom>
        </p:spPr>
      </p:pic>
      <p:pic>
        <p:nvPicPr>
          <p:cNvPr id="11" name="Image 10" descr="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861048"/>
            <a:ext cx="3707904" cy="247193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Contrôle à un ou deux mois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Va bien</a:t>
            </a:r>
          </a:p>
          <a:p>
            <a:r>
              <a:rPr lang="fr-FR" dirty="0"/>
              <a:t>Espacer à deux fois par semaine 1 à 2 mois</a:t>
            </a:r>
          </a:p>
          <a:p>
            <a:r>
              <a:rPr lang="fr-FR" dirty="0"/>
              <a:t>Puis stop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Ne va pas</a:t>
            </a:r>
          </a:p>
          <a:p>
            <a:r>
              <a:rPr lang="fr-FR" dirty="0"/>
              <a:t>Ou revient dès qu’on espace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>
              <a:buNone/>
            </a:pPr>
            <a:r>
              <a:rPr lang="fr-FR" dirty="0"/>
              <a:t>     Changer le lait </a:t>
            </a:r>
          </a:p>
          <a:p>
            <a:pPr>
              <a:buNone/>
            </a:pPr>
            <a:r>
              <a:rPr lang="fr-FR" dirty="0"/>
              <a:t>        </a:t>
            </a:r>
          </a:p>
        </p:txBody>
      </p:sp>
      <p:sp>
        <p:nvSpPr>
          <p:cNvPr id="8" name="Flèche vers le bas 7"/>
          <p:cNvSpPr/>
          <p:nvPr/>
        </p:nvSpPr>
        <p:spPr>
          <a:xfrm>
            <a:off x="6588224" y="32849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Quand penser à une APLV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4% des Bébés avec DA</a:t>
            </a:r>
          </a:p>
          <a:p>
            <a:r>
              <a:rPr lang="fr-FR" dirty="0"/>
              <a:t>Diarrhée</a:t>
            </a:r>
          </a:p>
          <a:p>
            <a:r>
              <a:rPr lang="fr-FR" dirty="0"/>
              <a:t>Otites</a:t>
            </a:r>
          </a:p>
          <a:p>
            <a:r>
              <a:rPr lang="fr-FR" dirty="0"/>
              <a:t>Vomissements</a:t>
            </a:r>
          </a:p>
          <a:p>
            <a:r>
              <a:rPr lang="fr-FR" dirty="0"/>
              <a:t>Perte de poids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    pédiatre, allergologue, tests +++</a:t>
            </a:r>
          </a:p>
          <a:p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1763688" y="49411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Quand penser à une IPLV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bébé va bien sauf DA</a:t>
            </a:r>
          </a:p>
          <a:p>
            <a:r>
              <a:rPr lang="fr-FR" dirty="0"/>
              <a:t>La DA revient dès l’arrêt de la cortisone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     Lait protéines de lait hydrolysées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1907704" y="31866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4127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Allaitement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Diversification recommandée à 5 mois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Enfant 100% allaité, bien traité et ne va pas bien           la maman passe au lait de chèvre ou brebis</a:t>
            </a:r>
          </a:p>
          <a:p>
            <a:pPr marL="82296" indent="0">
              <a:buNone/>
            </a:pPr>
            <a:endParaRPr lang="fr-FR" dirty="0"/>
          </a:p>
          <a:p>
            <a:r>
              <a:rPr lang="fr-FR" dirty="0"/>
              <a:t>Lait de soja ?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3275856" y="37170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 enfant plus grand </a:t>
            </a:r>
          </a:p>
        </p:txBody>
      </p:sp>
      <p:pic>
        <p:nvPicPr>
          <p:cNvPr id="11" name="Espace réservé du contenu 10" descr="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3657600" cy="2438400"/>
          </a:xfrm>
        </p:spPr>
      </p:pic>
      <p:pic>
        <p:nvPicPr>
          <p:cNvPr id="12" name="Espace réservé du contenu 11" descr="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340768"/>
            <a:ext cx="3657600" cy="2438400"/>
          </a:xfrm>
        </p:spPr>
      </p:pic>
      <p:pic>
        <p:nvPicPr>
          <p:cNvPr id="14" name="Image 13" descr="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077072"/>
            <a:ext cx="3707904" cy="2471936"/>
          </a:xfrm>
          <a:prstGeom prst="rect">
            <a:avLst/>
          </a:prstGeom>
        </p:spPr>
      </p:pic>
      <p:pic>
        <p:nvPicPr>
          <p:cNvPr id="6" name="Espace réservé du contenu 4" descr="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077072"/>
            <a:ext cx="3657600" cy="243957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L’ordonnance de base enfant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fr-FR" sz="2200" dirty="0"/>
          </a:p>
          <a:p>
            <a:r>
              <a:rPr lang="fr-FR" sz="2200" dirty="0"/>
              <a:t>Hygiène plus laver ou moins laver</a:t>
            </a:r>
          </a:p>
          <a:p>
            <a:endParaRPr lang="fr-FR" sz="2200" dirty="0"/>
          </a:p>
          <a:p>
            <a:r>
              <a:rPr lang="fr-FR" sz="2200" dirty="0"/>
              <a:t>Mélange émollient/cortisone jusqu’à DISPARITION </a:t>
            </a:r>
          </a:p>
          <a:p>
            <a:endParaRPr lang="fr-FR" sz="2200" dirty="0"/>
          </a:p>
          <a:p>
            <a:r>
              <a:rPr lang="fr-FR" sz="2200" dirty="0"/>
              <a:t>Alimentation : moins de sucre, moins de fromages, moins de sel</a:t>
            </a:r>
          </a:p>
          <a:p>
            <a:endParaRPr lang="fr-FR" sz="2200" dirty="0"/>
          </a:p>
          <a:p>
            <a:r>
              <a:rPr lang="fr-FR" sz="2200" dirty="0"/>
              <a:t>Compléments alimentaires pour éviter les antibiotiques</a:t>
            </a:r>
          </a:p>
          <a:p>
            <a:pPr>
              <a:buNone/>
            </a:pPr>
            <a:endParaRPr lang="fr-FR" sz="2200" dirty="0"/>
          </a:p>
          <a:p>
            <a:r>
              <a:rPr lang="fr-FR" sz="2200" dirty="0"/>
              <a:t>Fungizone + pré et pro biotiques à chaque prise d’AB</a:t>
            </a:r>
          </a:p>
          <a:p>
            <a:endParaRPr lang="fr-FR" sz="2200" dirty="0"/>
          </a:p>
          <a:p>
            <a:r>
              <a:rPr lang="fr-FR" sz="2200" dirty="0">
                <a:solidFill>
                  <a:srgbClr val="FF0000"/>
                </a:solidFill>
              </a:rPr>
              <a:t>Pas de notion de délai!</a:t>
            </a:r>
          </a:p>
          <a:p>
            <a:endParaRPr lang="fr-FR" sz="2200" dirty="0"/>
          </a:p>
          <a:p>
            <a:pPr>
              <a:buNone/>
            </a:pPr>
            <a:endParaRPr lang="fr-FR" sz="2200" dirty="0"/>
          </a:p>
          <a:p>
            <a:pPr>
              <a:buNone/>
            </a:pPr>
            <a:r>
              <a:rPr lang="fr-FR" sz="2200" dirty="0"/>
              <a:t>                                                        Revoir une fois par mois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5915000" cy="1162050"/>
          </a:xfrm>
        </p:spPr>
        <p:txBody>
          <a:bodyPr/>
          <a:lstStyle/>
          <a:p>
            <a:r>
              <a:rPr lang="fr-FR" dirty="0"/>
              <a:t>Maladie </a:t>
            </a:r>
            <a:r>
              <a:rPr lang="fr-FR" dirty="0" err="1"/>
              <a:t>epigenetique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D:\Document de Utilisateur\Mes Images\img270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10800000">
            <a:off x="1187623" y="1556791"/>
            <a:ext cx="6199735" cy="4568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916078"/>
          </a:xfrm>
        </p:spPr>
        <p:txBody>
          <a:bodyPr/>
          <a:lstStyle/>
          <a:p>
            <a:r>
              <a:rPr lang="fr-FR" dirty="0"/>
              <a:t>Le traitement  du</a:t>
            </a:r>
            <a:br>
              <a:rPr lang="fr-FR" dirty="0"/>
            </a:br>
            <a:br>
              <a:rPr lang="fr-FR" dirty="0"/>
            </a:br>
            <a:r>
              <a:rPr lang="fr-FR" dirty="0" err="1"/>
              <a:t>bebe</a:t>
            </a:r>
            <a:r>
              <a:rPr lang="fr-FR" dirty="0"/>
              <a:t> … c’est aussi 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idx="2"/>
          </p:nvPr>
        </p:nvSpPr>
        <p:spPr>
          <a:xfrm flipV="1">
            <a:off x="457200" y="2105464"/>
            <a:ext cx="3810000" cy="53144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8153400" cy="3992563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r>
              <a:rPr lang="fr-FR" dirty="0"/>
              <a:t>Rassurer la Maman!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Elle n’est coupable de rien !</a:t>
            </a:r>
          </a:p>
        </p:txBody>
      </p:sp>
      <p:pic>
        <p:nvPicPr>
          <p:cNvPr id="11" name="Image 10" descr="questionn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620688"/>
            <a:ext cx="3648405" cy="4560507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L’intérêt du bilan allergique?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idx="2"/>
          </p:nvPr>
        </p:nvSpPr>
        <p:spPr>
          <a:xfrm>
            <a:off x="323528" y="2060848"/>
            <a:ext cx="7128792" cy="4797152"/>
          </a:xfrm>
        </p:spPr>
        <p:txBody>
          <a:bodyPr>
            <a:normAutofit/>
          </a:bodyPr>
          <a:lstStyle/>
          <a:p>
            <a:r>
              <a:rPr lang="fr-FR" sz="2000" dirty="0"/>
              <a:t>Patch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 err="1"/>
              <a:t>Prick</a:t>
            </a:r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 err="1"/>
              <a:t>Rast</a:t>
            </a:r>
            <a:r>
              <a:rPr lang="fr-FR" sz="2000" dirty="0"/>
              <a:t>  : dosage des </a:t>
            </a:r>
            <a:r>
              <a:rPr lang="fr-FR" sz="2000" dirty="0" err="1"/>
              <a:t>IgE</a:t>
            </a:r>
            <a:r>
              <a:rPr lang="fr-FR" sz="2000" dirty="0"/>
              <a:t> circulantes </a:t>
            </a:r>
          </a:p>
        </p:txBody>
      </p:sp>
      <p:pic>
        <p:nvPicPr>
          <p:cNvPr id="15" name="Espace réservé du contenu 14" descr="patch tes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1661160" cy="1760220"/>
          </a:xfrm>
        </p:spPr>
      </p:pic>
      <p:pic>
        <p:nvPicPr>
          <p:cNvPr id="16" name="Espace réservé du contenu 15" descr="pricks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403648" y="3429000"/>
            <a:ext cx="2232025" cy="1309688"/>
          </a:xfrm>
        </p:spPr>
      </p:pic>
      <p:pic>
        <p:nvPicPr>
          <p:cNvPr id="17" name="Image 16" descr="patchs positif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484784"/>
            <a:ext cx="1981200" cy="1478280"/>
          </a:xfrm>
          <a:prstGeom prst="rect">
            <a:avLst/>
          </a:prstGeom>
        </p:spPr>
      </p:pic>
      <p:pic>
        <p:nvPicPr>
          <p:cNvPr id="18" name="Image 17" descr="pricks positif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429000"/>
            <a:ext cx="2423160" cy="1211580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>
            <a:off x="3923928" y="1556792"/>
            <a:ext cx="1800200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CONTACT</a:t>
            </a:r>
          </a:p>
        </p:txBody>
      </p:sp>
      <p:sp>
        <p:nvSpPr>
          <p:cNvPr id="24" name="Ellipse 23"/>
          <p:cNvSpPr/>
          <p:nvPr/>
        </p:nvSpPr>
        <p:spPr>
          <a:xfrm>
            <a:off x="3635896" y="3356992"/>
            <a:ext cx="2808312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RESPIRATOIRE</a:t>
            </a:r>
          </a:p>
        </p:txBody>
      </p:sp>
      <p:sp>
        <p:nvSpPr>
          <p:cNvPr id="25" name="Ellipse 24"/>
          <p:cNvSpPr/>
          <p:nvPr/>
        </p:nvSpPr>
        <p:spPr>
          <a:xfrm>
            <a:off x="4788024" y="4941168"/>
            <a:ext cx="1800200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CHOC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soins particuliers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Les plaques épaisses</a:t>
            </a:r>
          </a:p>
          <a:p>
            <a:endParaRPr lang="fr-FR" dirty="0"/>
          </a:p>
          <a:p>
            <a:r>
              <a:rPr lang="fr-FR" dirty="0"/>
              <a:t>Les enveloppements : </a:t>
            </a:r>
            <a:r>
              <a:rPr lang="fr-FR" dirty="0" err="1"/>
              <a:t>you</a:t>
            </a:r>
            <a:r>
              <a:rPr lang="fr-FR" dirty="0"/>
              <a:t> tube</a:t>
            </a:r>
          </a:p>
          <a:p>
            <a:endParaRPr lang="fr-FR" dirty="0"/>
          </a:p>
          <a:p>
            <a:r>
              <a:rPr lang="fr-FR" dirty="0"/>
              <a:t>Les mains </a:t>
            </a:r>
          </a:p>
        </p:txBody>
      </p:sp>
      <p:pic>
        <p:nvPicPr>
          <p:cNvPr id="7" name="Picture 2" descr="D:\Document de Utilisateur\Mes Documents\Magali\DA\photos\MAINS\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653136"/>
            <a:ext cx="2339603" cy="1559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erreurs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La corticothérapie orale</a:t>
            </a:r>
          </a:p>
          <a:p>
            <a:r>
              <a:rPr lang="fr-FR" dirty="0"/>
              <a:t>Les anti H1</a:t>
            </a:r>
          </a:p>
          <a:p>
            <a:r>
              <a:rPr lang="fr-FR" dirty="0"/>
              <a:t>Les antiseptiques alcoolisés</a:t>
            </a:r>
          </a:p>
          <a:p>
            <a:r>
              <a:rPr lang="fr-FR" dirty="0"/>
              <a:t>L’absence de lavage quand la peau est surinfectée</a:t>
            </a:r>
          </a:p>
          <a:p>
            <a:r>
              <a:rPr lang="fr-FR" dirty="0"/>
              <a:t>Arrêter trop vite, attendre pour débuter</a:t>
            </a:r>
          </a:p>
          <a:p>
            <a:r>
              <a:rPr lang="fr-FR" dirty="0"/>
              <a:t>Ne pas en mettre assez</a:t>
            </a:r>
          </a:p>
          <a:p>
            <a:r>
              <a:rPr lang="fr-FR" dirty="0"/>
              <a:t>Se limiter à l’hydratation</a:t>
            </a:r>
          </a:p>
          <a:p>
            <a:r>
              <a:rPr lang="fr-FR" dirty="0"/>
              <a:t>Négliger </a:t>
            </a:r>
            <a:r>
              <a:rPr lang="fr-FR"/>
              <a:t>les croutes de lait</a:t>
            </a:r>
            <a:endParaRPr lang="fr-F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prévention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Femme enceinte : pro biotiques</a:t>
            </a:r>
          </a:p>
          <a:p>
            <a:r>
              <a:rPr lang="fr-FR" dirty="0"/>
              <a:t>Enfant : éviter les antibiotiques et réparer le biotope </a:t>
            </a:r>
          </a:p>
          <a:p>
            <a:r>
              <a:rPr lang="fr-FR" dirty="0"/>
              <a:t>Les métiers à risque </a:t>
            </a:r>
          </a:p>
          <a:p>
            <a:endParaRPr lang="fr-FR" dirty="0"/>
          </a:p>
          <a:p>
            <a:r>
              <a:rPr lang="fr-FR" dirty="0"/>
              <a:t>La meilleure : APPRENDRE </a:t>
            </a:r>
          </a:p>
        </p:txBody>
      </p:sp>
      <p:pic>
        <p:nvPicPr>
          <p:cNvPr id="4" name="Image 3" descr="permis de condu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501008"/>
            <a:ext cx="1455420" cy="201168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2F61A4-70A7-4F1F-8FB7-7BE18CBE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L’évaluation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08127A-DF96-4D20-8AD2-7C3DD23D7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Fiche </a:t>
            </a:r>
          </a:p>
        </p:txBody>
      </p:sp>
    </p:spTree>
    <p:extLst>
      <p:ext uri="{BB962C8B-B14F-4D97-AF65-F5344CB8AC3E}">
        <p14:creationId xmlns:p14="http://schemas.microsoft.com/office/powerpoint/2010/main" val="329280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Diagnostic différentiel</a:t>
            </a:r>
          </a:p>
        </p:txBody>
      </p:sp>
      <p:pic>
        <p:nvPicPr>
          <p:cNvPr id="1027" name="Picture 3" descr="D:\Document de Utilisateur\Mes Documents\Magali\FMC\Berger Janvier\ERUPTION\trichophytie\trichophytie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933" y="1556792"/>
            <a:ext cx="6873913" cy="4594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Diagnostic différentiel</a:t>
            </a:r>
          </a:p>
        </p:txBody>
      </p:sp>
      <p:pic>
        <p:nvPicPr>
          <p:cNvPr id="6" name="Picture 2" descr="D:\Document de Utilisateur\Mes Documents\Magali\FMC\Berger Janvier\ERUPTION\PRG\philif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786275" cy="453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Diagnostic différentiel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840000" cy="447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Diagnostic différentiel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76150"/>
            <a:ext cx="3528392" cy="531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688632" cy="614124"/>
          </a:xfrm>
        </p:spPr>
        <p:txBody>
          <a:bodyPr>
            <a:normAutofit/>
          </a:bodyPr>
          <a:lstStyle/>
          <a:p>
            <a:r>
              <a:rPr lang="fr-FR" dirty="0"/>
              <a:t>Les demandes des patients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Il y a bien une cause</a:t>
            </a:r>
            <a:endParaRPr lang="fr-FR" i="1" dirty="0"/>
          </a:p>
          <a:p>
            <a:r>
              <a:rPr lang="fr-FR" dirty="0"/>
              <a:t>C’est allergique            </a:t>
            </a:r>
            <a:r>
              <a:rPr lang="fr-FR" i="1" dirty="0"/>
              <a:t>3 types eczémas </a:t>
            </a:r>
          </a:p>
          <a:p>
            <a:r>
              <a:rPr lang="fr-FR" dirty="0"/>
              <a:t>C’est le stress</a:t>
            </a:r>
          </a:p>
          <a:p>
            <a:r>
              <a:rPr lang="fr-FR" dirty="0"/>
              <a:t>La cortisone : surtout pas !</a:t>
            </a:r>
          </a:p>
          <a:p>
            <a:r>
              <a:rPr lang="fr-FR" dirty="0"/>
              <a:t>Débarrassez moi de ça!</a:t>
            </a:r>
          </a:p>
          <a:p>
            <a:r>
              <a:rPr lang="fr-FR" dirty="0"/>
              <a:t>C’est le mal qui doit sortir</a:t>
            </a:r>
          </a:p>
          <a:p>
            <a:r>
              <a:rPr lang="fr-FR" dirty="0"/>
              <a:t>Ah, bon, c’est une maladie ?</a:t>
            </a:r>
          </a:p>
          <a:p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3555492" y="28556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628F1A-9259-4B18-BA8A-9D19235D25A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Diagnostic différentiel</a:t>
            </a:r>
          </a:p>
        </p:txBody>
      </p:sp>
      <p:pic>
        <p:nvPicPr>
          <p:cNvPr id="3" name="Image 2" descr="dermite peri or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484784"/>
            <a:ext cx="4680520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Diagnostic différentiel</a:t>
            </a:r>
          </a:p>
        </p:txBody>
      </p:sp>
      <p:pic>
        <p:nvPicPr>
          <p:cNvPr id="1026" name="Picture 2" descr="G:\photo DA keratose pilaire\DSC02927_12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3443028" cy="2295352"/>
          </a:xfrm>
          <a:prstGeom prst="rect">
            <a:avLst/>
          </a:prstGeom>
          <a:noFill/>
        </p:spPr>
      </p:pic>
      <p:pic>
        <p:nvPicPr>
          <p:cNvPr id="1027" name="Picture 3" descr="G:\photo DA keratose pilaire\DSC02928_12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068" y="1772816"/>
            <a:ext cx="3348372" cy="2232248"/>
          </a:xfrm>
          <a:prstGeom prst="rect">
            <a:avLst/>
          </a:prstGeom>
          <a:noFill/>
        </p:spPr>
      </p:pic>
      <p:pic>
        <p:nvPicPr>
          <p:cNvPr id="1028" name="Picture 4" descr="G:\photo DA keratose pilaire\DSC02929_12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265712"/>
            <a:ext cx="388843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Diagnostic différentiel</a:t>
            </a:r>
          </a:p>
        </p:txBody>
      </p:sp>
      <p:pic>
        <p:nvPicPr>
          <p:cNvPr id="4099" name="Picture 3" descr="D:\Document de Utilisateur\Mes Documents\Magali\FMC\elsa 10 mars 2009\syphillis secondaire\perret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53" y="2060848"/>
            <a:ext cx="5254293" cy="3512007"/>
          </a:xfrm>
          <a:prstGeom prst="rect">
            <a:avLst/>
          </a:prstGeom>
          <a:noFill/>
        </p:spPr>
      </p:pic>
      <p:pic>
        <p:nvPicPr>
          <p:cNvPr id="4098" name="Picture 2" descr="D:\Document de Utilisateur\Mes Documents\Magali\FMC\elsa 10 mars 2009\syphillis secondaire\dia_01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060848"/>
            <a:ext cx="2340864" cy="3502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Diagnostic différentiel</a:t>
            </a:r>
          </a:p>
        </p:txBody>
      </p:sp>
      <p:pic>
        <p:nvPicPr>
          <p:cNvPr id="5" name="Espace réservé du contenu 4" descr="eczema-aigu-du-visa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2636912"/>
            <a:ext cx="3657600" cy="2460171"/>
          </a:xfrm>
        </p:spPr>
      </p:pic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DA qui va mal est une DA non traitée</a:t>
            </a:r>
          </a:p>
          <a:p>
            <a:endParaRPr lang="fr-FR" dirty="0"/>
          </a:p>
          <a:p>
            <a:r>
              <a:rPr lang="fr-FR" dirty="0"/>
              <a:t>L’attitude éducationnelle lève l’obstacle de la corticophobie et répond aux questions</a:t>
            </a:r>
          </a:p>
          <a:p>
            <a:endParaRPr lang="fr-FR" dirty="0"/>
          </a:p>
          <a:p>
            <a:r>
              <a:rPr lang="fr-FR" dirty="0"/>
              <a:t>La DA n’est pas une allergie alimentaire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7030A0"/>
                </a:solidFill>
              </a:rPr>
              <a:t>                  www.mag-da.fr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340768"/>
            <a:ext cx="7498080" cy="4800600"/>
          </a:xfrm>
          <a:solidFill>
            <a:schemeClr val="bg2"/>
          </a:solidFill>
        </p:spPr>
        <p:txBody>
          <a:bodyPr/>
          <a:lstStyle/>
          <a:p>
            <a:pPr>
              <a:buNone/>
            </a:pPr>
            <a:r>
              <a:rPr lang="fr-FR" dirty="0">
                <a:solidFill>
                  <a:srgbClr val="7030A0"/>
                </a:solidFill>
              </a:rPr>
              <a:t>Conte de fée</a:t>
            </a:r>
          </a:p>
          <a:p>
            <a:pPr>
              <a:buNone/>
            </a:pPr>
            <a:r>
              <a:rPr lang="fr-FR" dirty="0">
                <a:solidFill>
                  <a:srgbClr val="7030A0"/>
                </a:solidFill>
              </a:rPr>
              <a:t>Portraits de peaux</a:t>
            </a:r>
          </a:p>
          <a:p>
            <a:pPr>
              <a:buNone/>
            </a:pPr>
            <a:r>
              <a:rPr lang="fr-FR" dirty="0">
                <a:solidFill>
                  <a:srgbClr val="7030A0"/>
                </a:solidFill>
              </a:rPr>
              <a:t>Discriminations / école</a:t>
            </a:r>
          </a:p>
          <a:p>
            <a:pPr>
              <a:buNone/>
            </a:pPr>
            <a:r>
              <a:rPr lang="fr-FR" dirty="0">
                <a:solidFill>
                  <a:srgbClr val="7030A0"/>
                </a:solidFill>
              </a:rPr>
              <a:t>Thèse</a:t>
            </a:r>
          </a:p>
          <a:p>
            <a:pPr>
              <a:buNone/>
            </a:pPr>
            <a:endParaRPr lang="fr-FR" dirty="0">
              <a:solidFill>
                <a:srgbClr val="7030A0"/>
              </a:solidFill>
            </a:endParaRPr>
          </a:p>
          <a:p>
            <a:pPr>
              <a:buNone/>
            </a:pPr>
            <a:endParaRPr lang="fr-FR" dirty="0">
              <a:solidFill>
                <a:srgbClr val="7030A0"/>
              </a:solidFill>
            </a:endParaRPr>
          </a:p>
          <a:p>
            <a:pPr>
              <a:buNone/>
            </a:pPr>
            <a:endParaRPr lang="fr-FR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fr-FR" dirty="0">
                <a:solidFill>
                  <a:srgbClr val="7030A0"/>
                </a:solidFill>
              </a:rPr>
              <a:t>                        Outils</a:t>
            </a:r>
          </a:p>
          <a:p>
            <a:pPr>
              <a:buNone/>
            </a:pP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4" name="Image 3" descr="baignoire et can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149080"/>
            <a:ext cx="1656184" cy="1327988"/>
          </a:xfrm>
          <a:prstGeom prst="rect">
            <a:avLst/>
          </a:prstGeom>
        </p:spPr>
      </p:pic>
      <p:pic>
        <p:nvPicPr>
          <p:cNvPr id="5" name="Image 4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628800"/>
            <a:ext cx="1830391" cy="1325938"/>
          </a:xfrm>
          <a:prstGeom prst="rect">
            <a:avLst/>
          </a:prstGeom>
        </p:spPr>
      </p:pic>
      <p:pic>
        <p:nvPicPr>
          <p:cNvPr id="7" name="Image 6" descr="devenir le pompier de son incend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221088"/>
            <a:ext cx="1688804" cy="1819276"/>
          </a:xfrm>
          <a:prstGeom prst="rect">
            <a:avLst/>
          </a:prstGeom>
        </p:spPr>
      </p:pic>
      <p:pic>
        <p:nvPicPr>
          <p:cNvPr id="8" name="Image 7" descr="vach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221088"/>
            <a:ext cx="1756040" cy="1687773"/>
          </a:xfrm>
          <a:prstGeom prst="rect">
            <a:avLst/>
          </a:prstGeom>
        </p:spPr>
      </p:pic>
      <p:pic>
        <p:nvPicPr>
          <p:cNvPr id="10" name="Image 9" descr="peau aopique 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3501008"/>
            <a:ext cx="1942232" cy="1599485"/>
          </a:xfrm>
          <a:prstGeom prst="rect">
            <a:avLst/>
          </a:prstGeom>
        </p:spPr>
      </p:pic>
      <p:pic>
        <p:nvPicPr>
          <p:cNvPr id="11" name="Image 10" descr="tournesol du si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6" y="116632"/>
            <a:ext cx="1692188" cy="1128125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Bibliographie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sz="2000" dirty="0"/>
          </a:p>
          <a:p>
            <a:r>
              <a:rPr lang="fr-FR" sz="1900" dirty="0" err="1"/>
              <a:t>Weidinger</a:t>
            </a:r>
            <a:r>
              <a:rPr lang="fr-FR" sz="1900" dirty="0"/>
              <a:t>   : </a:t>
            </a:r>
            <a:r>
              <a:rPr lang="fr-FR" sz="1900" dirty="0" err="1"/>
              <a:t>atopic</a:t>
            </a:r>
            <a:r>
              <a:rPr lang="fr-FR" sz="1900" dirty="0"/>
              <a:t> </a:t>
            </a:r>
            <a:r>
              <a:rPr lang="fr-FR" sz="1900" dirty="0" err="1"/>
              <a:t>dermatitis</a:t>
            </a:r>
            <a:r>
              <a:rPr lang="fr-FR" sz="1900" dirty="0"/>
              <a:t> </a:t>
            </a:r>
          </a:p>
          <a:p>
            <a:pPr>
              <a:buNone/>
            </a:pPr>
            <a:r>
              <a:rPr lang="fr-FR" sz="1900" i="1" dirty="0"/>
              <a:t>      Lancet</a:t>
            </a:r>
            <a:r>
              <a:rPr lang="fr-FR" sz="1900" dirty="0"/>
              <a:t> 2016 387 : 1109/1022</a:t>
            </a:r>
          </a:p>
          <a:p>
            <a:endParaRPr lang="fr-FR" sz="1800" dirty="0"/>
          </a:p>
          <a:p>
            <a:r>
              <a:rPr lang="fr-FR" sz="1900" dirty="0"/>
              <a:t>JF Bach : 6 questions about the </a:t>
            </a:r>
            <a:r>
              <a:rPr lang="fr-FR" sz="1900" dirty="0" err="1"/>
              <a:t>hygiene</a:t>
            </a:r>
            <a:r>
              <a:rPr lang="fr-FR" sz="1900" dirty="0"/>
              <a:t> </a:t>
            </a:r>
            <a:r>
              <a:rPr lang="fr-FR" sz="1900" dirty="0" err="1"/>
              <a:t>hypothesis</a:t>
            </a:r>
            <a:r>
              <a:rPr lang="fr-FR" sz="1900" dirty="0"/>
              <a:t>  </a:t>
            </a:r>
          </a:p>
          <a:p>
            <a:endParaRPr lang="fr-FR" sz="1800" dirty="0"/>
          </a:p>
          <a:p>
            <a:r>
              <a:rPr lang="fr-FR" sz="1900" dirty="0" err="1"/>
              <a:t>Hacard</a:t>
            </a:r>
            <a:r>
              <a:rPr lang="fr-FR" sz="1900" dirty="0"/>
              <a:t> F : plus il y a de bactéries différentes, moins il y a d’inflammation :</a:t>
            </a:r>
          </a:p>
          <a:p>
            <a:pPr>
              <a:buNone/>
            </a:pPr>
            <a:r>
              <a:rPr lang="fr-FR" sz="1900" dirty="0"/>
              <a:t>      </a:t>
            </a:r>
            <a:r>
              <a:rPr lang="fr-FR" sz="1900" i="1" dirty="0"/>
              <a:t>Annales de dermatologie, </a:t>
            </a:r>
            <a:r>
              <a:rPr lang="fr-FR" sz="1900" dirty="0"/>
              <a:t>janvier 2015, tome 142, sup.1</a:t>
            </a:r>
          </a:p>
          <a:p>
            <a:endParaRPr lang="fr-FR" sz="1900" dirty="0"/>
          </a:p>
          <a:p>
            <a:pPr lvl="0"/>
            <a:r>
              <a:rPr lang="fr-FR" sz="1900" dirty="0"/>
              <a:t>Anne-Sophie MICHEL  :  la découverte des peptides antimicrobiens</a:t>
            </a:r>
          </a:p>
          <a:p>
            <a:pPr lvl="0">
              <a:buNone/>
            </a:pPr>
            <a:r>
              <a:rPr lang="fr-FR" sz="1900" i="1" dirty="0"/>
              <a:t>     Thèse soutenue, </a:t>
            </a:r>
            <a:r>
              <a:rPr lang="fr-FR" sz="1900" dirty="0"/>
              <a:t>Faculté de pharmacie de Nancy, décembre 2010.</a:t>
            </a:r>
          </a:p>
          <a:p>
            <a:pPr lvl="0">
              <a:buNone/>
            </a:pPr>
            <a:endParaRPr lang="fr-FR" sz="1900" dirty="0"/>
          </a:p>
          <a:p>
            <a:pPr lvl="0"/>
            <a:r>
              <a:rPr lang="fr-FR" sz="1900" dirty="0"/>
              <a:t>Yamaguchi. </a:t>
            </a:r>
            <a:r>
              <a:rPr lang="fr-FR" sz="1900" dirty="0" err="1"/>
              <a:t>Gastro</a:t>
            </a:r>
            <a:r>
              <a:rPr lang="fr-FR" sz="1900" dirty="0"/>
              <a:t> intestinal candida colonisation </a:t>
            </a:r>
            <a:r>
              <a:rPr lang="fr-FR" sz="1900" dirty="0" err="1"/>
              <a:t>promotes</a:t>
            </a:r>
            <a:r>
              <a:rPr lang="fr-FR" sz="1900" dirty="0"/>
              <a:t> </a:t>
            </a:r>
            <a:r>
              <a:rPr lang="fr-FR" sz="1900" dirty="0" err="1"/>
              <a:t>sensitisation</a:t>
            </a:r>
            <a:r>
              <a:rPr lang="fr-FR" sz="1900" dirty="0"/>
              <a:t> </a:t>
            </a:r>
            <a:r>
              <a:rPr lang="fr-FR" sz="1900" dirty="0" err="1"/>
              <a:t>against</a:t>
            </a:r>
            <a:r>
              <a:rPr lang="fr-FR" sz="1900" dirty="0"/>
              <a:t> </a:t>
            </a:r>
            <a:r>
              <a:rPr lang="fr-FR" sz="1900" dirty="0" err="1"/>
              <a:t>food</a:t>
            </a:r>
            <a:r>
              <a:rPr lang="fr-FR" sz="1900" dirty="0"/>
              <a:t> </a:t>
            </a:r>
            <a:r>
              <a:rPr lang="fr-FR" sz="1900" dirty="0" err="1"/>
              <a:t>antigens</a:t>
            </a:r>
            <a:r>
              <a:rPr lang="fr-FR" sz="1900" dirty="0"/>
              <a:t> by </a:t>
            </a:r>
            <a:r>
              <a:rPr lang="fr-FR" sz="1900" dirty="0" err="1"/>
              <a:t>affecting</a:t>
            </a:r>
            <a:r>
              <a:rPr lang="fr-FR" sz="1900" dirty="0"/>
              <a:t> the </a:t>
            </a:r>
            <a:r>
              <a:rPr lang="fr-FR" sz="1900" dirty="0" err="1"/>
              <a:t>mucosal</a:t>
            </a:r>
            <a:r>
              <a:rPr lang="fr-FR" sz="1900" dirty="0"/>
              <a:t> </a:t>
            </a:r>
            <a:r>
              <a:rPr lang="fr-FR" sz="1900" dirty="0" err="1"/>
              <a:t>barrier</a:t>
            </a:r>
            <a:r>
              <a:rPr lang="fr-FR" sz="1900" dirty="0"/>
              <a:t> in </a:t>
            </a:r>
            <a:r>
              <a:rPr lang="fr-FR" sz="1900" dirty="0" err="1"/>
              <a:t>mice</a:t>
            </a:r>
            <a:r>
              <a:rPr lang="fr-FR" sz="1900" dirty="0"/>
              <a:t>. </a:t>
            </a:r>
          </a:p>
          <a:p>
            <a:pPr lvl="0">
              <a:buNone/>
            </a:pPr>
            <a:r>
              <a:rPr lang="fr-FR" sz="1900" i="1" dirty="0"/>
              <a:t>      Gut . </a:t>
            </a:r>
            <a:r>
              <a:rPr lang="fr-FR" sz="1900" dirty="0"/>
              <a:t>2006. 55: 954/60</a:t>
            </a:r>
          </a:p>
          <a:p>
            <a:pPr lvl="0"/>
            <a:endParaRPr lang="fr-FR" sz="2000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Bibliographie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Ibáñez MD : Effect of </a:t>
            </a:r>
            <a:r>
              <a:rPr lang="en-US" sz="1800" dirty="0" err="1"/>
              <a:t>synbiotic</a:t>
            </a:r>
            <a:r>
              <a:rPr lang="en-US" sz="1800" dirty="0"/>
              <a:t> supplementation on children with atopic dermatitis: an observational prospective study.</a:t>
            </a:r>
            <a:endParaRPr lang="fr-FR" sz="1800" dirty="0"/>
          </a:p>
          <a:p>
            <a:pPr>
              <a:buNone/>
            </a:pPr>
            <a:r>
              <a:rPr lang="fr-FR" sz="1800" i="1" dirty="0"/>
              <a:t>      </a:t>
            </a:r>
            <a:r>
              <a:rPr lang="en-US" sz="1800" i="1" dirty="0" err="1"/>
              <a:t>Eur</a:t>
            </a:r>
            <a:r>
              <a:rPr lang="en-US" sz="1800" i="1" dirty="0"/>
              <a:t> J </a:t>
            </a:r>
            <a:r>
              <a:rPr lang="en-US" sz="1800" i="1" dirty="0" err="1"/>
              <a:t>Pediatr</a:t>
            </a:r>
            <a:r>
              <a:rPr lang="en-US" sz="1800" i="1" dirty="0"/>
              <a:t> 2018 Sep 26.</a:t>
            </a:r>
          </a:p>
          <a:p>
            <a:pPr>
              <a:buNone/>
            </a:pPr>
            <a:endParaRPr lang="en-US" sz="1800" dirty="0"/>
          </a:p>
          <a:p>
            <a:r>
              <a:rPr lang="en-US" sz="1800" dirty="0" err="1"/>
              <a:t>Udompataikul</a:t>
            </a:r>
            <a:r>
              <a:rPr lang="en-US" sz="1800" dirty="0"/>
              <a:t> M </a:t>
            </a:r>
            <a:r>
              <a:rPr lang="en-US" sz="1800" dirty="0" err="1"/>
              <a:t>Huajai</a:t>
            </a:r>
            <a:r>
              <a:rPr lang="en-US" sz="1800" dirty="0"/>
              <a:t> S : The Effects of Oral Vitamin D Supplement on Atopic Dermatitis: A Clinical Trial with Staphylococcus </a:t>
            </a:r>
            <a:r>
              <a:rPr lang="en-US" sz="1800" dirty="0" err="1"/>
              <a:t>aureus</a:t>
            </a:r>
            <a:r>
              <a:rPr lang="en-US" sz="1800" dirty="0"/>
              <a:t> Colonization Determination.</a:t>
            </a:r>
            <a:endParaRPr lang="fr-FR" sz="1800" dirty="0"/>
          </a:p>
          <a:p>
            <a:pPr>
              <a:buNone/>
            </a:pPr>
            <a:r>
              <a:rPr lang="en-US" sz="1800" dirty="0"/>
              <a:t>     </a:t>
            </a:r>
            <a:r>
              <a:rPr lang="en-US" sz="1800" i="1" dirty="0"/>
              <a:t>J Med Assoc Thai</a:t>
            </a:r>
            <a:r>
              <a:rPr lang="en-US" sz="1800" i="1" u="sng" dirty="0"/>
              <a:t>.</a:t>
            </a:r>
            <a:r>
              <a:rPr lang="en-US" sz="1800" i="1" dirty="0"/>
              <a:t> 2015 Oct;98 </a:t>
            </a:r>
            <a:r>
              <a:rPr lang="en-US" sz="1800" i="1" dirty="0" err="1"/>
              <a:t>Suppl</a:t>
            </a:r>
            <a:r>
              <a:rPr lang="en-US" sz="1800" i="1" dirty="0"/>
              <a:t> 9:S23-30</a:t>
            </a:r>
          </a:p>
          <a:p>
            <a:pPr>
              <a:buNone/>
            </a:pPr>
            <a:endParaRPr lang="fr-FR" sz="1800" dirty="0"/>
          </a:p>
          <a:p>
            <a:r>
              <a:rPr lang="fr-FR" sz="1800" dirty="0"/>
              <a:t>H </a:t>
            </a:r>
            <a:r>
              <a:rPr lang="fr-FR" sz="1800" dirty="0" err="1"/>
              <a:t>Murota</a:t>
            </a:r>
            <a:r>
              <a:rPr lang="fr-FR" sz="1800" dirty="0"/>
              <a:t> : </a:t>
            </a:r>
            <a:r>
              <a:rPr lang="fr-FR" sz="1800" dirty="0" err="1"/>
              <a:t>Sweat</a:t>
            </a:r>
            <a:r>
              <a:rPr lang="fr-FR" sz="1800" dirty="0"/>
              <a:t> in the </a:t>
            </a:r>
            <a:r>
              <a:rPr lang="fr-FR" sz="1800" dirty="0" err="1"/>
              <a:t>pathogenesis</a:t>
            </a:r>
            <a:r>
              <a:rPr lang="fr-FR" sz="1800" dirty="0"/>
              <a:t> of </a:t>
            </a:r>
            <a:r>
              <a:rPr lang="fr-FR" sz="1800" dirty="0" err="1"/>
              <a:t>atopic</a:t>
            </a:r>
            <a:r>
              <a:rPr lang="fr-FR" sz="1800" dirty="0"/>
              <a:t> </a:t>
            </a:r>
            <a:r>
              <a:rPr lang="fr-FR" sz="1800" dirty="0" err="1"/>
              <a:t>dermatitis</a:t>
            </a:r>
            <a:endParaRPr lang="fr-FR" sz="1800" dirty="0"/>
          </a:p>
          <a:p>
            <a:pPr>
              <a:buNone/>
            </a:pPr>
            <a:r>
              <a:rPr lang="fr-FR" sz="1800" dirty="0"/>
              <a:t>     </a:t>
            </a:r>
            <a:r>
              <a:rPr lang="fr-FR" sz="1800" i="1" dirty="0"/>
              <a:t> </a:t>
            </a:r>
            <a:r>
              <a:rPr lang="fr-FR" sz="1800" i="1" dirty="0" err="1"/>
              <a:t>Allergology</a:t>
            </a:r>
            <a:r>
              <a:rPr lang="fr-FR" sz="1800" i="1" dirty="0"/>
              <a:t> International, 2018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fr-FR" sz="2000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 types d </a:t>
            </a:r>
            <a:r>
              <a:rPr lang="fr-FR" dirty="0" err="1"/>
              <a:t>eczema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1"/>
          </p:nvPr>
        </p:nvGraphicFramePr>
        <p:xfrm>
          <a:off x="457200" y="2133600"/>
          <a:ext cx="81534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Eczéma allergique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Eczéma atopique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Eczéma </a:t>
                      </a:r>
                    </a:p>
                    <a:p>
                      <a:r>
                        <a:rPr lang="fr-FR" dirty="0"/>
                        <a:t>irritatif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Terrain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Dermocorticoïdes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+ </a:t>
                      </a:r>
                    </a:p>
                    <a:p>
                      <a:r>
                        <a:rPr lang="fr-FR" dirty="0"/>
                        <a:t>Retirer le</a:t>
                      </a:r>
                      <a:r>
                        <a:rPr lang="fr-FR" baseline="0" dirty="0"/>
                        <a:t> contact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+</a:t>
                      </a:r>
                    </a:p>
                    <a:p>
                      <a:r>
                        <a:rPr lang="fr-FR" dirty="0"/>
                        <a:t>Facteurs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déclenchants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Emollients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408712" cy="614124"/>
          </a:xfrm>
        </p:spPr>
        <p:txBody>
          <a:bodyPr>
            <a:normAutofit/>
          </a:bodyPr>
          <a:lstStyle/>
          <a:p>
            <a:r>
              <a:rPr lang="fr-FR" dirty="0"/>
              <a:t>Les demandes des patients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Il y a bien une cause</a:t>
            </a:r>
            <a:endParaRPr lang="fr-FR" i="1" dirty="0"/>
          </a:p>
          <a:p>
            <a:r>
              <a:rPr lang="fr-FR" dirty="0"/>
              <a:t>C’est allergique</a:t>
            </a:r>
            <a:endParaRPr lang="fr-FR" i="1" dirty="0"/>
          </a:p>
          <a:p>
            <a:r>
              <a:rPr lang="fr-FR" dirty="0"/>
              <a:t>C’est le stress              </a:t>
            </a:r>
            <a:r>
              <a:rPr lang="fr-FR" i="1" dirty="0"/>
              <a:t>Psychosomatique?</a:t>
            </a:r>
          </a:p>
          <a:p>
            <a:r>
              <a:rPr lang="fr-FR" dirty="0"/>
              <a:t>La cortisone : surtout pas !</a:t>
            </a:r>
          </a:p>
          <a:p>
            <a:r>
              <a:rPr lang="fr-FR" dirty="0"/>
              <a:t>Débarrassez moi de ça!</a:t>
            </a:r>
          </a:p>
          <a:p>
            <a:r>
              <a:rPr lang="fr-FR" dirty="0"/>
              <a:t>C’est le mal qui doit sortir</a:t>
            </a:r>
          </a:p>
          <a:p>
            <a:r>
              <a:rPr lang="fr-FR" dirty="0"/>
              <a:t>Ah, bon, c’est une maladie ?</a:t>
            </a:r>
          </a:p>
          <a:p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3557784" y="33430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A44DB6-08B6-4ABF-9F88-86CBE5EFA88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1709</Words>
  <Application>Microsoft Office PowerPoint</Application>
  <PresentationFormat>Affichage à l'écran (4:3)</PresentationFormat>
  <Paragraphs>537</Paragraphs>
  <Slides>77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77</vt:i4>
      </vt:variant>
    </vt:vector>
  </HeadingPairs>
  <TitlesOfParts>
    <vt:vector size="82" baseType="lpstr">
      <vt:lpstr>Calibri</vt:lpstr>
      <vt:lpstr>Gill Sans MT</vt:lpstr>
      <vt:lpstr>Verdana</vt:lpstr>
      <vt:lpstr>Wingdings 2</vt:lpstr>
      <vt:lpstr>Solstice</vt:lpstr>
      <vt:lpstr>Dermatite atopique </vt:lpstr>
      <vt:lpstr>Vos demandes</vt:lpstr>
      <vt:lpstr>Ma demande</vt:lpstr>
      <vt:lpstr>Les demandes des patients</vt:lpstr>
      <vt:lpstr>Les demandes des patients</vt:lpstr>
      <vt:lpstr>Maladie epigenetique</vt:lpstr>
      <vt:lpstr>Les demandes des patients</vt:lpstr>
      <vt:lpstr>3 types d eczema</vt:lpstr>
      <vt:lpstr>Les demandes des patients</vt:lpstr>
      <vt:lpstr>Les demandes des patients</vt:lpstr>
      <vt:lpstr>Les demandes des patients</vt:lpstr>
      <vt:lpstr>Les demandes des patients</vt:lpstr>
      <vt:lpstr>Présentation PowerPoint</vt:lpstr>
      <vt:lpstr>Les demandes des patients</vt:lpstr>
      <vt:lpstr>Les demandes des patients</vt:lpstr>
      <vt:lpstr>Ça démarre souvent à 1 mois</vt:lpstr>
      <vt:lpstr>Où trouver les réponses ?</vt:lpstr>
      <vt:lpstr>Le discours des soignants… </vt:lpstr>
      <vt:lpstr>La dilution de la parole </vt:lpstr>
      <vt:lpstr>   Redonner du poids à la parole                        =        Répondre aux questions</vt:lpstr>
      <vt:lpstr>Inverser la vision des choses  </vt:lpstr>
      <vt:lpstr>Découvrir ce qu’est la peau atopique </vt:lpstr>
      <vt:lpstr>Découvrir ce qu’est la peau atopique </vt:lpstr>
      <vt:lpstr>Découvrir ce qu’est la peau atopique </vt:lpstr>
      <vt:lpstr>Découvrir ce qu’est la peau atopique </vt:lpstr>
      <vt:lpstr>Découvrir ce qu’est la peau atopique </vt:lpstr>
      <vt:lpstr>Découvrir ce qu’est la peau atopique </vt:lpstr>
      <vt:lpstr>Jeu des 4 différences </vt:lpstr>
      <vt:lpstr>Préjugé :  on ne cherche pas la cause</vt:lpstr>
      <vt:lpstr>Préjugé : c’est allergique !</vt:lpstr>
      <vt:lpstr>Préjugé : le mal qui sort</vt:lpstr>
      <vt:lpstr>        Y a-t-il d’autres voies           d’activation du SI?</vt:lpstr>
      <vt:lpstr>     La DA est un incendie </vt:lpstr>
      <vt:lpstr>     Qui allume l’incendie ?</vt:lpstr>
      <vt:lpstr>Facteurs déclenchant </vt:lpstr>
      <vt:lpstr>      La peau trouée</vt:lpstr>
      <vt:lpstr>L’air ambiant</vt:lpstr>
      <vt:lpstr>Le biotope </vt:lpstr>
      <vt:lpstr>Le tube digestif</vt:lpstr>
      <vt:lpstr>Le stress</vt:lpstr>
      <vt:lpstr>    Pourquoi est-ce important d’identifier le facteur de départ?</vt:lpstr>
      <vt:lpstr>     Attitude éducationnelle</vt:lpstr>
      <vt:lpstr>Chercher les objectifs Créer de la sécurité</vt:lpstr>
      <vt:lpstr>Cortico- difficultés?  </vt:lpstr>
      <vt:lpstr>Sécurité = Unité phalangette</vt:lpstr>
      <vt:lpstr>Cas pratiques</vt:lpstr>
      <vt:lpstr>Présentation PowerPoint</vt:lpstr>
      <vt:lpstr>1/ La peau   2/ Le tube digestif  3/ Rassurer les parents </vt:lpstr>
      <vt:lpstr>Présentation PowerPoint</vt:lpstr>
      <vt:lpstr>La cortisone et le bébé</vt:lpstr>
      <vt:lpstr>La cortisone et le bébé</vt:lpstr>
      <vt:lpstr>Une semaine plus tard…</vt:lpstr>
      <vt:lpstr>Présentation PowerPoint</vt:lpstr>
      <vt:lpstr>Contrôle à un ou deux mois</vt:lpstr>
      <vt:lpstr>Quand penser à une APLV</vt:lpstr>
      <vt:lpstr>Quand penser à une IPLV</vt:lpstr>
      <vt:lpstr>Allaitement </vt:lpstr>
      <vt:lpstr>DA enfant plus grand </vt:lpstr>
      <vt:lpstr>L’ordonnance de base enfant</vt:lpstr>
      <vt:lpstr>Le traitement  du  bebe … c’est aussi   </vt:lpstr>
      <vt:lpstr>L’intérêt du bilan allergique?</vt:lpstr>
      <vt:lpstr>Les soins particuliers</vt:lpstr>
      <vt:lpstr>Les erreurs</vt:lpstr>
      <vt:lpstr>La prévention</vt:lpstr>
      <vt:lpstr>L’évaluation </vt:lpstr>
      <vt:lpstr>Diagnostic différentiel</vt:lpstr>
      <vt:lpstr>Diagnostic différentiel</vt:lpstr>
      <vt:lpstr>Diagnostic différentiel</vt:lpstr>
      <vt:lpstr>Diagnostic différentiel</vt:lpstr>
      <vt:lpstr>Diagnostic différentiel</vt:lpstr>
      <vt:lpstr>Diagnostic différentiel</vt:lpstr>
      <vt:lpstr>Diagnostic différentiel</vt:lpstr>
      <vt:lpstr>Diagnostic différentiel</vt:lpstr>
      <vt:lpstr>Conclusions</vt:lpstr>
      <vt:lpstr>                  www.mag-da.fr</vt:lpstr>
      <vt:lpstr>              Bibliographie</vt:lpstr>
      <vt:lpstr>              Bibliographie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MAGALI BOUTTAZ</cp:lastModifiedBy>
  <cp:revision>109</cp:revision>
  <dcterms:created xsi:type="dcterms:W3CDTF">2017-08-18T19:03:55Z</dcterms:created>
  <dcterms:modified xsi:type="dcterms:W3CDTF">2020-08-04T12:08:42Z</dcterms:modified>
</cp:coreProperties>
</file>