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21"/>
  </p:notesMasterIdLst>
  <p:handoutMasterIdLst>
    <p:handoutMasterId r:id="rId22"/>
  </p:handoutMasterIdLst>
  <p:sldIdLst>
    <p:sldId id="356" r:id="rId5"/>
    <p:sldId id="257" r:id="rId6"/>
    <p:sldId id="305" r:id="rId7"/>
    <p:sldId id="348" r:id="rId8"/>
    <p:sldId id="347" r:id="rId9"/>
    <p:sldId id="346" r:id="rId10"/>
    <p:sldId id="349" r:id="rId11"/>
    <p:sldId id="344" r:id="rId12"/>
    <p:sldId id="350" r:id="rId13"/>
    <p:sldId id="351" r:id="rId14"/>
    <p:sldId id="352" r:id="rId15"/>
    <p:sldId id="353" r:id="rId16"/>
    <p:sldId id="354" r:id="rId17"/>
    <p:sldId id="335" r:id="rId18"/>
    <p:sldId id="355" r:id="rId19"/>
    <p:sldId id="332" r:id="rId20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3725" autoAdjust="0"/>
  </p:normalViewPr>
  <p:slideViewPr>
    <p:cSldViewPr snapToGrid="0">
      <p:cViewPr varScale="1">
        <p:scale>
          <a:sx n="77" d="100"/>
          <a:sy n="77" d="100"/>
        </p:scale>
        <p:origin x="80" y="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DA47A63F-9D06-479D-A04D-717692D432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1F70DC-6EDE-457C-B55A-39AC7DE41A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A1EFF07-B5E2-443F-9F2C-CD82912C5BC5}" type="datetime1">
              <a:rPr lang="fr-FR" smtClean="0"/>
              <a:t>01/02/2022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6987CF-42F5-4BB0-AD0D-1D64C35944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368FB4-296C-4F8C-BFA3-D7C3AD617B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F555657-0A12-495F-9FFA-D8F7554E7C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4322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13849-34E9-4E79-B289-A2572787FD62}" type="datetime1">
              <a:rPr lang="fr-FR" smtClean="0"/>
              <a:pPr/>
              <a:t>01/02/2022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2780FBB-F712-42E7-8C2F-226D98798B3F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67153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5660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781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10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920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8145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0696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217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672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640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72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 10">
            <a:extLst>
              <a:ext uri="{FF2B5EF4-FFF2-40B4-BE49-F238E27FC236}">
                <a16:creationId xmlns:a16="http://schemas.microsoft.com/office/drawing/2014/main" id="{B3FB0C32-F044-4939-92E4-8BA39B7A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6584BE8A-3E34-4967-9E7C-13EC8F6A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99BFF676-EC35-4FFD-8894-CA4F28307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32DA1557-E095-4C82-B659-3AF550080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746250" y="-663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9F34E5EF-94D7-4AE0-BDD1-81A3ECDE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7040" y="1193411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D829E57E-3199-4AAA-B2D5-F93264FDA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442672" y="193606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pic>
        <p:nvPicPr>
          <p:cNvPr id="17" name="Image 16" descr="Balise=Photo de client&#10;Rogner=1&#10;Aligner=N/A">
            <a:extLst>
              <a:ext uri="{FF2B5EF4-FFF2-40B4-BE49-F238E27FC236}">
                <a16:creationId xmlns:a16="http://schemas.microsoft.com/office/drawing/2014/main" id="{8A791822-0971-4E61-A5E4-9AAD258F58E3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663"/>
            <a:ext cx="12188952" cy="6858000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  <a:cs typeface="Sabon Next LT" panose="020B0502040204020203" pitchFamily="2" charset="0"/>
              </a:rPr>
              <a:t>Modifiez le style du titre</a:t>
            </a:r>
          </a:p>
        </p:txBody>
      </p:sp>
      <p:sp>
        <p:nvSpPr>
          <p:cNvPr id="20" name="Espace réservé du texte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7050" y="3600450"/>
            <a:ext cx="9144000" cy="2451100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115554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ésum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73294AE-7408-47DB-898D-41F8C069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57251"/>
            <a:ext cx="6156051" cy="2076450"/>
          </a:xfrm>
        </p:spPr>
        <p:txBody>
          <a:bodyPr rtlCol="0" anchor="b">
            <a:normAutofit/>
          </a:bodyPr>
          <a:lstStyle/>
          <a:p>
            <a:pPr rtl="0"/>
            <a:r>
              <a:rPr lang="fr-FR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Modifiez le style du 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973052A-4118-4E04-81F8-A44EC172F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3190875"/>
            <a:ext cx="6156052" cy="2986087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</a:lstStyle>
          <a:p>
            <a:pPr marL="228600" lvl="0" indent="-228600" rtl="0"/>
            <a:r>
              <a:rPr lang="fr-FR" sz="2000" noProof="0">
                <a:solidFill>
                  <a:schemeClr val="tx2">
                    <a:alpha val="60000"/>
                  </a:schemeClr>
                </a:solidFill>
              </a:rPr>
              <a:t>Cliquez pour modifier les styles du texte du masque</a:t>
            </a: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8988D1E1-6064-4D6A-9EB1-578E20A2A0ED}"/>
              </a:ext>
            </a:extLst>
          </p:cNvPr>
          <p:cNvSpPr txBox="1">
            <a:spLocks/>
          </p:cNvSpPr>
          <p:nvPr userDrawn="1"/>
        </p:nvSpPr>
        <p:spPr>
          <a:xfrm>
            <a:off x="841248" y="6429375"/>
            <a:ext cx="264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fr-FR" noProof="0">
                <a:solidFill>
                  <a:schemeClr val="tx2">
                    <a:alpha val="60000"/>
                  </a:schemeClr>
                </a:solidFill>
              </a:rPr>
              <a:t>1/3/20XX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BD47C5CB-0317-4DC6-A76F-38A5BB1FD1C2}"/>
              </a:ext>
            </a:extLst>
          </p:cNvPr>
          <p:cNvSpPr txBox="1">
            <a:spLocks/>
          </p:cNvSpPr>
          <p:nvPr userDrawn="1"/>
        </p:nvSpPr>
        <p:spPr>
          <a:xfrm>
            <a:off x="4044696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fr-FR" noProof="0">
                <a:solidFill>
                  <a:schemeClr val="tx2">
                    <a:alpha val="60000"/>
                  </a:schemeClr>
                </a:solidFill>
              </a:rPr>
              <a:t>Exemple de texte de pied de page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8CCF6E15-0BE7-453B-BBD4-B379C390AD22}"/>
              </a:ext>
            </a:extLst>
          </p:cNvPr>
          <p:cNvSpPr txBox="1">
            <a:spLocks/>
          </p:cNvSpPr>
          <p:nvPr userDrawn="1"/>
        </p:nvSpPr>
        <p:spPr>
          <a:xfrm>
            <a:off x="8613648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8844951-7827-47D4-8276-7DDE1FA7D85A}" type="slidenum">
              <a:rPr lang="fr-FR" noProof="0" smtClean="0">
                <a:solidFill>
                  <a:schemeClr val="tx2">
                    <a:alpha val="60000"/>
                  </a:schemeClr>
                </a:solidFill>
              </a:rPr>
              <a:pPr rtl="0"/>
              <a:t>‹N°›</a:t>
            </a:fld>
            <a:endParaRPr lang="fr-FR" noProof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0E092228-4487-4E3A-AEE3-12DC34A061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4928" y="484632"/>
            <a:ext cx="4279392" cy="286207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5" name="Espace réservé d’image 13">
            <a:extLst>
              <a:ext uri="{FF2B5EF4-FFF2-40B4-BE49-F238E27FC236}">
                <a16:creationId xmlns:a16="http://schemas.microsoft.com/office/drawing/2014/main" id="{6AB20921-6E7F-4BD8-9399-D18CABB64B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4928" y="3511296"/>
            <a:ext cx="4279392" cy="286207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4230430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022B425-A1C3-4DFE-BF49-1B9F96D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rtlCol="0" anchor="t">
            <a:normAutofit/>
          </a:bodyPr>
          <a:lstStyle/>
          <a:p>
            <a:pPr rtl="0"/>
            <a:r>
              <a:rPr lang="fr-FR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Modifiez le style du titre</a:t>
            </a:r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2AEC60F9-EA79-4A18-B040-024AFB62FD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776" y="484632"/>
            <a:ext cx="11210544" cy="319125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3B88B7B-A749-40EA-A140-38D1E04E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 rtl="0"/>
            <a:r>
              <a:rPr lang="fr-FR" sz="1800" noProof="0">
                <a:solidFill>
                  <a:schemeClr val="tx2">
                    <a:alpha val="60000"/>
                  </a:schemeClr>
                </a:solidFill>
              </a:rPr>
              <a:t>Cliquez pour modifier les styles du texte du masque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6132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52095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5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39876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5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90129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8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057399"/>
            <a:ext cx="5181600" cy="4119563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057399"/>
            <a:ext cx="5181600" cy="4119563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6973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76813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685801"/>
            <a:ext cx="6172200" cy="51752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09800"/>
            <a:ext cx="3932237" cy="36591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7761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685801"/>
            <a:ext cx="6172200" cy="51752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09800"/>
            <a:ext cx="3932237" cy="36591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7408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F98AFCE-98D2-46C5-82A8-E45659B17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2" name="Cadre 11">
            <a:extLst>
              <a:ext uri="{FF2B5EF4-FFF2-40B4-BE49-F238E27FC236}">
                <a16:creationId xmlns:a16="http://schemas.microsoft.com/office/drawing/2014/main" id="{F69999FB-8585-40F0-990C-6A0BAD1C8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768738E-7449-46C1-B7D3-844FE2B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</p:spPr>
        <p:txBody>
          <a:bodyPr rtlCol="0" anchor="t">
            <a:normAutofit/>
          </a:bodyPr>
          <a:lstStyle/>
          <a:p>
            <a:pPr rtl="0"/>
            <a:r>
              <a:rPr lang="fr-FR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Modifiez le style du 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0FF04F9-E792-4C19-9FD5-44800CEB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085" y="914400"/>
            <a:ext cx="4377714" cy="2827422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 rtl="0"/>
            <a:r>
              <a:rPr lang="fr-FR" sz="1800" noProof="0">
                <a:solidFill>
                  <a:schemeClr val="tx2">
                    <a:alpha val="60000"/>
                  </a:schemeClr>
                </a:solidFill>
              </a:rPr>
              <a:t>Cliquez pour modifier les styles du texte du masque</a:t>
            </a:r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5F2F9DF6-DFB9-44A8-B629-57F58893A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538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5" name="Espace réservé d’image 13">
            <a:extLst>
              <a:ext uri="{FF2B5EF4-FFF2-40B4-BE49-F238E27FC236}">
                <a16:creationId xmlns:a16="http://schemas.microsoft.com/office/drawing/2014/main" id="{927BC207-43FE-4B6A-AEBE-875B69CF9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91840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6" name="Espace réservé d’image 13">
            <a:extLst>
              <a:ext uri="{FF2B5EF4-FFF2-40B4-BE49-F238E27FC236}">
                <a16:creationId xmlns:a16="http://schemas.microsoft.com/office/drawing/2014/main" id="{EBBF5499-9A70-4846-B98E-316EC17F9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7" name="Espace réservé d’image 13">
            <a:extLst>
              <a:ext uri="{FF2B5EF4-FFF2-40B4-BE49-F238E27FC236}">
                <a16:creationId xmlns:a16="http://schemas.microsoft.com/office/drawing/2014/main" id="{C7A79F30-D473-48F6-9AC2-286C7B70F3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6256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0991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B910AFBC-7932-43F4-ABEA-C89B2698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857251"/>
            <a:ext cx="5914937" cy="2076450"/>
          </a:xfrm>
        </p:spPr>
        <p:txBody>
          <a:bodyPr rtlCol="0" anchor="b">
            <a:normAutofit/>
          </a:bodyPr>
          <a:lstStyle/>
          <a:p>
            <a:pPr rtl="0"/>
            <a:r>
              <a:rPr lang="fr-FR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Modifiez le style du titre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1178A42D-5ED2-4AB6-BE4B-41090743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190875"/>
            <a:ext cx="5914938" cy="2986087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marL="228600" lvl="0" indent="-228600" rtl="0"/>
            <a:r>
              <a:rPr lang="fr-FR" sz="1800" noProof="0">
                <a:solidFill>
                  <a:schemeClr val="tx2">
                    <a:alpha val="60000"/>
                  </a:schemeClr>
                </a:solidFill>
              </a:rPr>
              <a:t>Cliquez pour modifier les styles du texte du masque</a:t>
            </a:r>
          </a:p>
        </p:txBody>
      </p:sp>
      <p:sp>
        <p:nvSpPr>
          <p:cNvPr id="29" name="Espace réservé de la date 1">
            <a:extLst>
              <a:ext uri="{FF2B5EF4-FFF2-40B4-BE49-F238E27FC236}">
                <a16:creationId xmlns:a16="http://schemas.microsoft.com/office/drawing/2014/main" id="{4D9A7D07-2BA3-438D-972B-EA57837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pPr rtl="0"/>
            <a:r>
              <a:rPr lang="fr-FR" noProof="0"/>
              <a:t>1/3/20XX</a:t>
            </a:r>
          </a:p>
        </p:txBody>
      </p:sp>
      <p:sp>
        <p:nvSpPr>
          <p:cNvPr id="24" name="Espace réservé d’image 23">
            <a:extLst>
              <a:ext uri="{FF2B5EF4-FFF2-40B4-BE49-F238E27FC236}">
                <a16:creationId xmlns:a16="http://schemas.microsoft.com/office/drawing/2014/main" id="{C8720583-BC84-48EB-85BC-AE71214A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0" y="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5" name="Espace réservé d’image 23">
            <a:extLst>
              <a:ext uri="{FF2B5EF4-FFF2-40B4-BE49-F238E27FC236}">
                <a16:creationId xmlns:a16="http://schemas.microsoft.com/office/drawing/2014/main" id="{C3F0A5CD-C47A-4CDF-BE99-75F3A81B1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0" y="228600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6" name="Espace réservé d’image 23">
            <a:extLst>
              <a:ext uri="{FF2B5EF4-FFF2-40B4-BE49-F238E27FC236}">
                <a16:creationId xmlns:a16="http://schemas.microsoft.com/office/drawing/2014/main" id="{7329454B-9275-4E86-B32E-91C0DB62A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0" y="457200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30" name="Espace réservé du pied de page 2">
            <a:extLst>
              <a:ext uri="{FF2B5EF4-FFF2-40B4-BE49-F238E27FC236}">
                <a16:creationId xmlns:a16="http://schemas.microsoft.com/office/drawing/2014/main" id="{21E9E1BF-D594-4F96-8DBE-5A8DD51D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/>
          <a:lstStyle>
            <a:lvl1pPr algn="l"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31" name="Espace réservé du numéro de diapositive 3">
            <a:extLst>
              <a:ext uri="{FF2B5EF4-FFF2-40B4-BE49-F238E27FC236}">
                <a16:creationId xmlns:a16="http://schemas.microsoft.com/office/drawing/2014/main" id="{C30FDEF8-F3F3-42D5-9EE1-EDDF18B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79179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ut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BE04ED02-B678-4D1E-BEDA-7E28F903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7" y="927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E2C5A2-B8B2-47C5-8E1B-3A97E2C9B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25" y="9278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FD8455-A2E1-40B3-B6C4-36070AF58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 useBgFill="1">
        <p:nvSpPr>
          <p:cNvPr id="8" name="Forme libre : Forme 7">
            <a:extLst>
              <a:ext uri="{FF2B5EF4-FFF2-40B4-BE49-F238E27FC236}">
                <a16:creationId xmlns:a16="http://schemas.microsoft.com/office/drawing/2014/main" id="{0F53BE70-C6B1-407C-9333-7251BDC77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186" y="9279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9" name="Cadre 8">
            <a:extLst>
              <a:ext uri="{FF2B5EF4-FFF2-40B4-BE49-F238E27FC236}">
                <a16:creationId xmlns:a16="http://schemas.microsoft.com/office/drawing/2014/main" id="{05864DDE-75C0-4BE6-93FF-A960706AD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solidFill>
                <a:schemeClr val="tx1"/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BC3FA0F-EAE5-4DCE-ACFF-9AD00ED3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 rtl="0"/>
            <a:r>
              <a:rPr lang="fr-FR" noProof="0">
                <a:solidFill>
                  <a:srgbClr val="FFFFFF"/>
                </a:solidFill>
                <a:ea typeface="Cambria" panose="02040503050406030204" pitchFamily="18" charset="0"/>
                <a:cs typeface="Sabon Next LT" panose="020B0502040204020203" pitchFamily="2" charset="0"/>
              </a:rPr>
              <a:t>Modifiez le style du titre</a:t>
            </a:r>
          </a:p>
        </p:txBody>
      </p:sp>
      <p:sp>
        <p:nvSpPr>
          <p:cNvPr id="18" name="Espace réservé d’image 17">
            <a:extLst>
              <a:ext uri="{FF2B5EF4-FFF2-40B4-BE49-F238E27FC236}">
                <a16:creationId xmlns:a16="http://schemas.microsoft.com/office/drawing/2014/main" id="{71FA5E0E-BEE1-4976-92B1-61EF64E34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4848" y="905256"/>
            <a:ext cx="4581144" cy="24505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0" name="Espace réservé d’image 17">
            <a:extLst>
              <a:ext uri="{FF2B5EF4-FFF2-40B4-BE49-F238E27FC236}">
                <a16:creationId xmlns:a16="http://schemas.microsoft.com/office/drawing/2014/main" id="{03379FE8-A6CE-4F5A-BE1A-B2267589B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84848" y="3520440"/>
            <a:ext cx="4581144" cy="24505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6DD090CA-24E8-46A7-889A-A4FDD00A33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600450"/>
            <a:ext cx="5322888" cy="2451100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235093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ronologie de graphique de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2685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 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 useBgFill="1">
        <p:nvSpPr>
          <p:cNvPr id="13" name="Rectangle 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Cadre 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0" name="Espace réservé d’image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rtlCol="0"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 rtlCol="0"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fr-FR" noProof="0"/>
              <a:t>Cliquez pour ajouter un sous-titre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8290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5" name="Espace réservé d’image 14">
            <a:extLst>
              <a:ext uri="{FF2B5EF4-FFF2-40B4-BE49-F238E27FC236}">
                <a16:creationId xmlns:a16="http://schemas.microsoft.com/office/drawing/2014/main" id="{1B84B862-7F1F-4B98-B437-936D8A73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664" y="2240280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6" name="Espace réservé d’image 14">
            <a:extLst>
              <a:ext uri="{FF2B5EF4-FFF2-40B4-BE49-F238E27FC236}">
                <a16:creationId xmlns:a16="http://schemas.microsoft.com/office/drawing/2014/main" id="{C76B23B2-3605-4292-9F96-F34651B68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2240280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7" name="Espace réservé d’image 14">
            <a:extLst>
              <a:ext uri="{FF2B5EF4-FFF2-40B4-BE49-F238E27FC236}">
                <a16:creationId xmlns:a16="http://schemas.microsoft.com/office/drawing/2014/main" id="{AB1E9EC3-2FB6-4E1C-8211-306450FDE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5936" y="2267712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8" name="Espace réservé d’image 14">
            <a:extLst>
              <a:ext uri="{FF2B5EF4-FFF2-40B4-BE49-F238E27FC236}">
                <a16:creationId xmlns:a16="http://schemas.microsoft.com/office/drawing/2014/main" id="{F3628146-045F-4FBC-A365-3D1D4B3DA6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3144" y="2267712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CB50972B-CA23-4B92-987F-EE48ECCFF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363" y="4733925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23" name="Espace réservé du texte 19">
            <a:extLst>
              <a:ext uri="{FF2B5EF4-FFF2-40B4-BE49-F238E27FC236}">
                <a16:creationId xmlns:a16="http://schemas.microsoft.com/office/drawing/2014/main" id="{8DE19225-DA72-4A39-8CFD-695BFBB9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0664" y="53431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24" name="Espace réservé du texte 19">
            <a:extLst>
              <a:ext uri="{FF2B5EF4-FFF2-40B4-BE49-F238E27FC236}">
                <a16:creationId xmlns:a16="http://schemas.microsoft.com/office/drawing/2014/main" id="{E66A7C97-DBB6-4333-B12F-E26C38E69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8728" y="4733925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25" name="Espace réservé du texte 19">
            <a:extLst>
              <a:ext uri="{FF2B5EF4-FFF2-40B4-BE49-F238E27FC236}">
                <a16:creationId xmlns:a16="http://schemas.microsoft.com/office/drawing/2014/main" id="{041FA0B5-660E-478A-AF8A-196DBD6AE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8029" y="53431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26" name="Espace réservé du texte 19">
            <a:extLst>
              <a:ext uri="{FF2B5EF4-FFF2-40B4-BE49-F238E27FC236}">
                <a16:creationId xmlns:a16="http://schemas.microsoft.com/office/drawing/2014/main" id="{77C92085-3D01-44E4-BA12-E39F1EA0AC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7973" y="47335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27" name="Espace réservé du texte 19">
            <a:extLst>
              <a:ext uri="{FF2B5EF4-FFF2-40B4-BE49-F238E27FC236}">
                <a16:creationId xmlns:a16="http://schemas.microsoft.com/office/drawing/2014/main" id="{35DA97BC-7224-440A-A227-8F4A10180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7274" y="5342763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28" name="Espace réservé du texte 19">
            <a:extLst>
              <a:ext uri="{FF2B5EF4-FFF2-40B4-BE49-F238E27FC236}">
                <a16:creationId xmlns:a16="http://schemas.microsoft.com/office/drawing/2014/main" id="{C236524B-4724-42FA-A2B2-33566478FD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64639" y="4737100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29" name="Espace réservé du texte 19">
            <a:extLst>
              <a:ext uri="{FF2B5EF4-FFF2-40B4-BE49-F238E27FC236}">
                <a16:creationId xmlns:a16="http://schemas.microsoft.com/office/drawing/2014/main" id="{5F7DE4ED-8F4D-465C-86B4-2372AE291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3940" y="5346319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8045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 colonnes (diapositive de comparais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60320"/>
            <a:ext cx="5157787" cy="3446463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60320"/>
            <a:ext cx="5183188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351C83D0-CBAB-4E41-89AB-89FF36D3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9C302BB0-D231-4195-8083-264C01DF99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2011680"/>
            <a:ext cx="5157787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5B2A70FA-99E0-466C-AC57-33C48353BB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9027" y="2011680"/>
            <a:ext cx="5183187" cy="530352"/>
          </a:xfrm>
        </p:spPr>
        <p:txBody>
          <a:bodyPr rtlCol="0" anchor="t" anchorCtr="0">
            <a:noAutofit/>
          </a:bodyPr>
          <a:lstStyle>
            <a:lvl1pPr marL="0" indent="0" rtl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4574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132588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04360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04360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422881CE-A366-4A3A-AE00-9B14BEFE4A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8934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id="{3CF16E98-73C9-47B5-B88B-9120BEB9F09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68934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5887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dre 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>
                <a:solidFill>
                  <a:srgbClr val="FFFFFF"/>
                </a:solidFill>
              </a:rPr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fld id="{28844951-7827-47D4-8276-7DDE1FA7D85A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1451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9" r:id="rId3"/>
    <p:sldLayoutId id="2147483698" r:id="rId4"/>
    <p:sldLayoutId id="2147483686" r:id="rId5"/>
    <p:sldLayoutId id="2147483700" r:id="rId6"/>
    <p:sldLayoutId id="2147483705" r:id="rId7"/>
    <p:sldLayoutId id="2147483689" r:id="rId8"/>
    <p:sldLayoutId id="2147483704" r:id="rId9"/>
    <p:sldLayoutId id="2147483702" r:id="rId10"/>
    <p:sldLayoutId id="2147483701" r:id="rId11"/>
    <p:sldLayoutId id="2147483703" r:id="rId12"/>
    <p:sldLayoutId id="2147483685" r:id="rId13"/>
    <p:sldLayoutId id="2147483687" r:id="rId14"/>
    <p:sldLayoutId id="2147483688" r:id="rId15"/>
    <p:sldLayoutId id="2147483690" r:id="rId16"/>
    <p:sldLayoutId id="2147483692" r:id="rId17"/>
    <p:sldLayoutId id="2147483693" r:id="rId18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32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www.mag-da.fr/" TargetMode="External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E9A7C78-91FD-4B88-953D-5A4363761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</p:spPr>
        <p:txBody>
          <a:bodyPr rtlCol="0" anchor="b" anchorCtr="0"/>
          <a:lstStyle/>
          <a:p>
            <a:pPr rtl="0"/>
            <a:r>
              <a:rPr lang="fr-FR" dirty="0"/>
              <a:t>Mots clefs pour optimiser la relation médecin/ malade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AD04BED3-CF2E-4CAD-8CE8-ED3ED12AE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27175" y="3600450"/>
            <a:ext cx="9144000" cy="2451100"/>
          </a:xfrm>
        </p:spPr>
        <p:txBody>
          <a:bodyPr rtlCol="0"/>
          <a:lstStyle/>
          <a:p>
            <a:pPr rtl="0"/>
            <a:r>
              <a:rPr lang="fr-FR" dirty="0"/>
              <a:t>Magali </a:t>
            </a:r>
            <a:r>
              <a:rPr lang="fr-FR" dirty="0" err="1"/>
              <a:t>Bourrel</a:t>
            </a:r>
            <a:r>
              <a:rPr lang="fr-FR" dirty="0"/>
              <a:t> </a:t>
            </a:r>
            <a:r>
              <a:rPr lang="fr-FR" dirty="0" err="1"/>
              <a:t>Bouttaz</a:t>
            </a:r>
            <a:endParaRPr lang="fr-FR" dirty="0"/>
          </a:p>
          <a:p>
            <a:pPr rtl="0"/>
            <a:r>
              <a:rPr lang="fr-FR" dirty="0"/>
              <a:t>31 janvier 2022</a:t>
            </a:r>
          </a:p>
        </p:txBody>
      </p:sp>
    </p:spTree>
    <p:extLst>
      <p:ext uri="{BB962C8B-B14F-4D97-AF65-F5344CB8AC3E}">
        <p14:creationId xmlns:p14="http://schemas.microsoft.com/office/powerpoint/2010/main" val="3796164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225C1C-CF38-4704-BB32-AF22CD5829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Mot clef 6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66C1A8C-DE3A-48A1-B987-97F3F00DF2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3600450"/>
            <a:ext cx="5620789" cy="2451100"/>
          </a:xfrm>
        </p:spPr>
        <p:txBody>
          <a:bodyPr>
            <a:normAutofit fontScale="92500"/>
          </a:bodyPr>
          <a:lstStyle/>
          <a:p>
            <a:r>
              <a:rPr lang="fr-FR" sz="4000" b="1" dirty="0">
                <a:solidFill>
                  <a:srgbClr val="7030A0"/>
                </a:solidFill>
              </a:rPr>
              <a:t>Dès que c’est rouge</a:t>
            </a:r>
          </a:p>
          <a:p>
            <a:r>
              <a:rPr lang="fr-FR" sz="4000" b="1" dirty="0">
                <a:solidFill>
                  <a:srgbClr val="7030A0"/>
                </a:solidFill>
              </a:rPr>
              <a:t>Dès que ça gratte</a:t>
            </a:r>
          </a:p>
          <a:p>
            <a:r>
              <a:rPr lang="fr-FR" sz="4000" b="1" dirty="0">
                <a:solidFill>
                  <a:srgbClr val="7030A0"/>
                </a:solidFill>
              </a:rPr>
              <a:t>Dès que c’est rugueux</a:t>
            </a:r>
          </a:p>
        </p:txBody>
      </p:sp>
      <p:pic>
        <p:nvPicPr>
          <p:cNvPr id="11" name="Espace réservé pour une image  10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3B06D227-EC75-4FA7-912B-B4C5AF739B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875" b="9875"/>
          <a:stretch>
            <a:fillRect/>
          </a:stretch>
        </p:blipFill>
        <p:spPr/>
      </p:pic>
      <p:pic>
        <p:nvPicPr>
          <p:cNvPr id="13" name="Espace réservé pour une image  12" descr="Une image contenant nature, sombre&#10;&#10;Description générée automatiquement">
            <a:extLst>
              <a:ext uri="{FF2B5EF4-FFF2-40B4-BE49-F238E27FC236}">
                <a16:creationId xmlns:a16="http://schemas.microsoft.com/office/drawing/2014/main" id="{AE8DC8F5-59E3-4413-A378-9531FB2B752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0298" b="102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3426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A60155-BD73-4F88-A004-A3BD70FA09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 anchor="ctr"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Mot clef 7</a:t>
            </a:r>
          </a:p>
        </p:txBody>
      </p:sp>
      <p:pic>
        <p:nvPicPr>
          <p:cNvPr id="7" name="Espace réservé pour une image  6" descr="Une image contenant table&#10;&#10;Description générée automatiquement">
            <a:extLst>
              <a:ext uri="{FF2B5EF4-FFF2-40B4-BE49-F238E27FC236}">
                <a16:creationId xmlns:a16="http://schemas.microsoft.com/office/drawing/2014/main" id="{AF8B5D01-36F9-45A5-81C1-4F3BB3ED6D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0574" r="2" b="39173"/>
          <a:stretch/>
        </p:blipFill>
        <p:spPr>
          <a:xfrm>
            <a:off x="6784848" y="905256"/>
            <a:ext cx="4581144" cy="2450592"/>
          </a:xfrm>
          <a:noFill/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992F48B8-5437-4129-83E0-B3B5EE1785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648" b="648"/>
          <a:stretch>
            <a:fillRect/>
          </a:stretch>
        </p:blipFill>
        <p:spPr>
          <a:xfrm>
            <a:off x="6784975" y="3521075"/>
            <a:ext cx="4581525" cy="2449513"/>
          </a:xfr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8741747-948E-4E6B-82ED-BB05AD05C5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3600450"/>
            <a:ext cx="5322888" cy="2451100"/>
          </a:xfrm>
        </p:spPr>
        <p:txBody>
          <a:bodyPr>
            <a:normAutofit/>
          </a:bodyPr>
          <a:lstStyle/>
          <a:p>
            <a:r>
              <a:rPr lang="fr-FR" b="1" dirty="0"/>
              <a:t>Éteindre l’incendie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b="1" dirty="0" err="1"/>
              <a:t>Topicop</a:t>
            </a:r>
            <a:r>
              <a:rPr lang="fr-FR" b="1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b="1" dirty="0"/>
              <a:t>UP = surface de deux paumes de main </a:t>
            </a:r>
          </a:p>
        </p:txBody>
      </p:sp>
    </p:spTree>
    <p:extLst>
      <p:ext uri="{BB962C8B-B14F-4D97-AF65-F5344CB8AC3E}">
        <p14:creationId xmlns:p14="http://schemas.microsoft.com/office/powerpoint/2010/main" val="928925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947C9A-2EBC-4A9F-9561-3242F3C7FE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Mot clef 8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878FBFF-F8A9-4E88-BDA2-1F03CF3095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b="1" dirty="0">
                <a:solidFill>
                  <a:srgbClr val="7030A0"/>
                </a:solidFill>
              </a:rPr>
              <a:t>Ecrire l’ordonnance ensemble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D4E81B5-6237-41FC-8C77-66E5CCB678EA}"/>
              </a:ext>
            </a:extLst>
          </p:cNvPr>
          <p:cNvSpPr txBox="1"/>
          <p:nvPr/>
        </p:nvSpPr>
        <p:spPr>
          <a:xfrm>
            <a:off x="6276108" y="1487916"/>
            <a:ext cx="54531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b="1" dirty="0"/>
              <a:t>l’hygiène  : </a:t>
            </a:r>
          </a:p>
          <a:p>
            <a:r>
              <a:rPr lang="fr-FR" dirty="0"/>
              <a:t>douche courte, moins de 5 mn, même le jour du </a:t>
            </a:r>
            <a:r>
              <a:rPr lang="fr-FR" dirty="0" err="1"/>
              <a:t>shp</a:t>
            </a:r>
            <a:r>
              <a:rPr lang="fr-FR" dirty="0"/>
              <a:t>, huile lavante. Jamais de savon nulle part, toute la journée. Pas bouillante. Une seule par jour, si activité sportive : rinçage à l’eau seule. Pour les enfants deux par semaine en période calme</a:t>
            </a: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B00EB5-2EB5-42E8-93D9-FEFA4B2691E9}"/>
              </a:ext>
            </a:extLst>
          </p:cNvPr>
          <p:cNvSpPr txBox="1"/>
          <p:nvPr/>
        </p:nvSpPr>
        <p:spPr>
          <a:xfrm>
            <a:off x="6276108" y="3810337"/>
            <a:ext cx="54531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2. l’hydratation : </a:t>
            </a:r>
          </a:p>
          <a:p>
            <a:r>
              <a:rPr lang="fr-FR" dirty="0"/>
              <a:t>30 gr par jour = dose optimale</a:t>
            </a:r>
          </a:p>
          <a:p>
            <a:r>
              <a:rPr lang="fr-FR" dirty="0"/>
              <a:t>Corps entier, visage, paupières</a:t>
            </a:r>
          </a:p>
          <a:p>
            <a:r>
              <a:rPr lang="fr-FR" dirty="0"/>
              <a:t>Une ou deux fois par jour</a:t>
            </a:r>
          </a:p>
          <a:p>
            <a:r>
              <a:rPr lang="fr-FR" dirty="0"/>
              <a:t>Même le jour sans la douche </a:t>
            </a:r>
          </a:p>
          <a:p>
            <a:r>
              <a:rPr lang="fr-FR" dirty="0"/>
              <a:t>Ne pas arrêter même quand la peau va bien</a:t>
            </a:r>
          </a:p>
          <a:p>
            <a:r>
              <a:rPr lang="fr-FR" dirty="0"/>
              <a:t>Crème ou baume l’été, baume ou cérat l’hiver</a:t>
            </a:r>
          </a:p>
          <a:p>
            <a:r>
              <a:rPr lang="fr-FR" dirty="0"/>
              <a:t>5 mn maxi </a:t>
            </a:r>
          </a:p>
        </p:txBody>
      </p:sp>
    </p:spTree>
    <p:extLst>
      <p:ext uri="{BB962C8B-B14F-4D97-AF65-F5344CB8AC3E}">
        <p14:creationId xmlns:p14="http://schemas.microsoft.com/office/powerpoint/2010/main" val="2431724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947C9A-2EBC-4A9F-9561-3242F3C7FE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Mot clef 8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878FBFF-F8A9-4E88-BDA2-1F03CF3095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b="1" dirty="0">
                <a:solidFill>
                  <a:srgbClr val="7030A0"/>
                </a:solidFill>
              </a:rPr>
              <a:t>Ecrire l’ordonnance ensemble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7BC85D8-F5CF-4F59-A700-37A8B8C49343}"/>
              </a:ext>
            </a:extLst>
          </p:cNvPr>
          <p:cNvSpPr txBox="1"/>
          <p:nvPr/>
        </p:nvSpPr>
        <p:spPr>
          <a:xfrm>
            <a:off x="6170095" y="1409680"/>
            <a:ext cx="54531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3. Le traitement local : </a:t>
            </a:r>
          </a:p>
          <a:p>
            <a:r>
              <a:rPr lang="fr-FR" dirty="0"/>
              <a:t>Dermocorticoïde crème ou pommade</a:t>
            </a:r>
          </a:p>
          <a:p>
            <a:r>
              <a:rPr lang="fr-FR" dirty="0"/>
              <a:t>Une fois par jour</a:t>
            </a:r>
          </a:p>
          <a:p>
            <a:r>
              <a:rPr lang="fr-FR" dirty="0"/>
              <a:t>Par-dessus l’émollient </a:t>
            </a:r>
          </a:p>
          <a:p>
            <a:r>
              <a:rPr lang="fr-FR" dirty="0"/>
              <a:t>Dès que ça gratte, ou dès que c’est rouge, ou dès que c’est rugueux</a:t>
            </a:r>
          </a:p>
          <a:p>
            <a:r>
              <a:rPr lang="fr-FR" dirty="0"/>
              <a:t>Selon la règle de l’unité phalangette</a:t>
            </a:r>
          </a:p>
          <a:p>
            <a:r>
              <a:rPr lang="fr-FR" i="1" dirty="0"/>
              <a:t>( compter le nombre de tubes nécessaires : 1 tube = 60 UP ) ( faire du stock à la maison) </a:t>
            </a:r>
          </a:p>
          <a:p>
            <a:r>
              <a:rPr lang="fr-FR" dirty="0"/>
              <a:t>Stop quand ni ça gratte, ni c’est rouge, ni c’est rugueux</a:t>
            </a:r>
          </a:p>
          <a:p>
            <a:r>
              <a:rPr lang="fr-FR" dirty="0"/>
              <a:t>Paupières, grossesse, BB  et au soleil ++++</a:t>
            </a:r>
          </a:p>
          <a:p>
            <a:r>
              <a:rPr lang="fr-FR" b="1" dirty="0"/>
              <a:t>A renouveler jusqu’au prochain contrôle </a:t>
            </a:r>
          </a:p>
        </p:txBody>
      </p:sp>
    </p:spTree>
    <p:extLst>
      <p:ext uri="{BB962C8B-B14F-4D97-AF65-F5344CB8AC3E}">
        <p14:creationId xmlns:p14="http://schemas.microsoft.com/office/powerpoint/2010/main" val="1845414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’image 5" descr="Photo de pinceau combinant différentes couleurs sur une palette&#10;">
            <a:extLst>
              <a:ext uri="{FF2B5EF4-FFF2-40B4-BE49-F238E27FC236}">
                <a16:creationId xmlns:a16="http://schemas.microsoft.com/office/drawing/2014/main" id="{1BBA7D00-FBC1-4E10-8B44-A05F4AD3FA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" y="484632"/>
            <a:ext cx="12179808" cy="5907024"/>
          </a:xfrm>
        </p:spPr>
      </p:pic>
      <p:sp>
        <p:nvSpPr>
          <p:cNvPr id="20" name="Titre 19">
            <a:extLst>
              <a:ext uri="{FF2B5EF4-FFF2-40B4-BE49-F238E27FC236}">
                <a16:creationId xmlns:a16="http://schemas.microsoft.com/office/drawing/2014/main" id="{2DB3B99A-1BFE-45FD-89BB-94C4EC582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6542314" cy="3749040"/>
          </a:xfrm>
        </p:spPr>
        <p:txBody>
          <a:bodyPr rtlCol="0">
            <a:normAutofit/>
          </a:bodyPr>
          <a:lstStyle/>
          <a:p>
            <a:pPr rtl="0"/>
            <a:r>
              <a:rPr lang="fr-FR" dirty="0"/>
              <a:t>La meilleure manière de commencer, c’est d’arrêter de parler et de s’y mettre.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0D0082-0478-4749-89B1-BE87392F40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4835779"/>
            <a:ext cx="4800600" cy="1066800"/>
          </a:xfrm>
        </p:spPr>
        <p:txBody>
          <a:bodyPr rtlCol="0" anchor="ctr" anchorCtr="0">
            <a:normAutofit/>
          </a:bodyPr>
          <a:lstStyle/>
          <a:p>
            <a:pPr rtl="0"/>
            <a:r>
              <a:rPr lang="fr-FR" sz="4000" b="1" dirty="0">
                <a:solidFill>
                  <a:srgbClr val="FFFF00"/>
                </a:solidFill>
              </a:rPr>
              <a:t>Walt Disney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6CB554B-73A5-4106-A48D-001C726C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/>
          <a:lstStyle/>
          <a:p>
            <a:pPr rtl="0"/>
            <a:r>
              <a:rPr lang="fr-FR"/>
              <a:t>1/3/20XX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B464640-8ACA-4AEB-B9BF-A79783A19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/>
          <a:lstStyle/>
          <a:p>
            <a:pPr rtl="0"/>
            <a:r>
              <a:rPr lang="fr-FR" dirty="0"/>
              <a:t>EXEMPLE DE TEXTE DE PIED DE PAGE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36E7A03-635E-4F0D-9A7F-96B13283D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/>
          <a:p>
            <a:pPr rtl="0"/>
            <a:fld id="{28844951-7827-47D4-8276-7DDE1FA7D85A}" type="slidenum">
              <a:rPr lang="fr-FR" smtClean="0"/>
              <a:pPr rtl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0068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06E563-DE49-4967-AA16-57F5A3FC1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>
            <a:normAutofit/>
          </a:bodyPr>
          <a:lstStyle/>
          <a:p>
            <a:r>
              <a:rPr lang="fr-FR" dirty="0"/>
              <a:t>Outils</a:t>
            </a:r>
          </a:p>
        </p:txBody>
      </p:sp>
      <p:pic>
        <p:nvPicPr>
          <p:cNvPr id="9" name="Espace réservé pour une image  8" descr="Une image contenant tondeuse, intérieur, encombré&#10;&#10;Description générée automatiquement">
            <a:extLst>
              <a:ext uri="{FF2B5EF4-FFF2-40B4-BE49-F238E27FC236}">
                <a16:creationId xmlns:a16="http://schemas.microsoft.com/office/drawing/2014/main" id="{EB56EFBD-016D-4CCC-8E8C-B0921F0C0E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2016" r="1" b="22016"/>
          <a:stretch/>
        </p:blipFill>
        <p:spPr>
          <a:xfrm>
            <a:off x="5183188" y="685801"/>
            <a:ext cx="6172200" cy="5175250"/>
          </a:xfrm>
          <a:noFill/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2ED7F26-F589-4EFF-8B0D-309398AE3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8937" y="2181009"/>
            <a:ext cx="3932237" cy="3991191"/>
          </a:xfrm>
        </p:spPr>
        <p:txBody>
          <a:bodyPr>
            <a:normAutofit/>
          </a:bodyPr>
          <a:lstStyle/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800" b="1" dirty="0" err="1"/>
              <a:t>Topicop</a:t>
            </a:r>
            <a:r>
              <a:rPr lang="en-US" sz="1800" b="1" dirty="0"/>
              <a:t> </a:t>
            </a:r>
          </a:p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800" b="1" dirty="0" err="1"/>
              <a:t>Unité</a:t>
            </a:r>
            <a:r>
              <a:rPr lang="en-US" sz="1800" b="1" dirty="0"/>
              <a:t> </a:t>
            </a:r>
            <a:r>
              <a:rPr lang="en-US" sz="1800" b="1" dirty="0" err="1"/>
              <a:t>phalangette</a:t>
            </a:r>
            <a:endParaRPr lang="en-US" sz="1800" b="1" dirty="0"/>
          </a:p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800" b="1" dirty="0" err="1"/>
              <a:t>Habillage</a:t>
            </a:r>
            <a:r>
              <a:rPr lang="en-US" sz="1800" b="1" dirty="0"/>
              <a:t> dans les </a:t>
            </a:r>
            <a:r>
              <a:rPr lang="en-US" sz="1800" b="1" dirty="0" err="1"/>
              <a:t>cas</a:t>
            </a:r>
            <a:r>
              <a:rPr lang="en-US" sz="1800" b="1" dirty="0"/>
              <a:t> de DA (</a:t>
            </a:r>
            <a:r>
              <a:rPr lang="en-US" sz="1800" b="1"/>
              <a:t>Lyon </a:t>
            </a:r>
            <a:r>
              <a:rPr lang="en-US" sz="1800" b="1" dirty="0"/>
              <a:t>S</a:t>
            </a:r>
            <a:r>
              <a:rPr lang="en-US" sz="1800" b="1"/>
              <a:t>ud </a:t>
            </a:r>
            <a:r>
              <a:rPr lang="en-US" sz="1800" b="1" dirty="0"/>
              <a:t>)</a:t>
            </a:r>
          </a:p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800" b="1" dirty="0"/>
              <a:t>Eczema </a:t>
            </a:r>
            <a:r>
              <a:rPr lang="en-US" sz="1800" b="1" dirty="0" err="1"/>
              <a:t>Tuto</a:t>
            </a:r>
            <a:r>
              <a:rPr lang="en-US" sz="1800" b="1" dirty="0"/>
              <a:t> </a:t>
            </a:r>
            <a:r>
              <a:rPr lang="en-US" sz="1800" b="1" dirty="0" err="1"/>
              <a:t>Bourrel</a:t>
            </a:r>
            <a:r>
              <a:rPr lang="en-US" sz="1800" b="1" dirty="0"/>
              <a:t> </a:t>
            </a:r>
            <a:r>
              <a:rPr lang="en-US" sz="1800" b="1" dirty="0" err="1"/>
              <a:t>Bouttaz</a:t>
            </a:r>
            <a:endParaRPr lang="en-US" sz="1800" b="1" dirty="0"/>
          </a:p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800" b="1" dirty="0"/>
              <a:t>Pop Training : écoles de </a:t>
            </a:r>
            <a:r>
              <a:rPr lang="en-US" sz="1800" b="1" dirty="0" err="1"/>
              <a:t>l’atopie</a:t>
            </a:r>
            <a:endParaRPr lang="en-US" sz="1800" b="1" dirty="0"/>
          </a:p>
          <a:p>
            <a:pPr marL="285750" indent="-2857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800" b="1" dirty="0"/>
              <a:t>Site : </a:t>
            </a:r>
            <a:r>
              <a:rPr lang="en-US" sz="1800" b="1" dirty="0">
                <a:hlinkClick r:id="rId5"/>
              </a:rPr>
              <a:t>www.mag-da.fr</a:t>
            </a:r>
            <a:endParaRPr lang="en-US" sz="1800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60CE82-433B-4A51-8157-D14180F90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 noProof="0"/>
              <a:t>1/3/20XX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8294A4F-E540-42D4-9AC0-7F1510EFA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 noProof="0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CAA6843-778C-4AE4-8D2A-991ADD19E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15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753020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’image 5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D7D1C07D-75DD-4A12-9C4C-A9C3E052A3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tretch/>
        </p:blipFill>
        <p:spPr>
          <a:xfrm>
            <a:off x="4124531" y="484632"/>
            <a:ext cx="3942938" cy="5907024"/>
          </a:xfrm>
          <a:noFill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183DBD4-E398-4AA3-AEC1-4BF03FC59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rtlCol="0" anchor="b">
            <a:normAutofit/>
          </a:bodyPr>
          <a:lstStyle/>
          <a:p>
            <a:pPr rtl="0"/>
            <a: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Merci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388F3F1-35C1-47D0-B628-38659DB991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4835779"/>
            <a:ext cx="4800600" cy="10668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A354B2E-C37D-4B68-9B83-A941B747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/>
              <a:t>1/3/20XX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60FABF8-6F79-4985-A2FB-99DAD9E63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/>
              <a:t>EXEMPLE DE TEXTE DE PIED DE PAGE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8A55AA7-3B73-477B-A886-58F8E9942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smtClean="0"/>
              <a:pPr rtl="0">
                <a:spcAft>
                  <a:spcPts val="600"/>
                </a:spcAft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143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</p:spPr>
        <p:txBody>
          <a:bodyPr rtlCol="0"/>
          <a:lstStyle/>
          <a:p>
            <a:pPr rtl="0"/>
            <a:r>
              <a:rPr lang="fr-FR" dirty="0"/>
              <a:t>8 Mots clefs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6566BB-9632-4FD7-9FFC-FD3C43D39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085" y="914400"/>
            <a:ext cx="4377714" cy="2827422"/>
          </a:xfrm>
        </p:spPr>
        <p:txBody>
          <a:bodyPr rtlCol="0">
            <a:normAutofit fontScale="55000" lnSpcReduction="20000"/>
          </a:bodyPr>
          <a:lstStyle/>
          <a:p>
            <a:pPr rtl="0"/>
            <a:r>
              <a:rPr lang="fr-FR" b="1" dirty="0">
                <a:solidFill>
                  <a:schemeClr val="accent1">
                    <a:alpha val="70000"/>
                  </a:schemeClr>
                </a:solidFill>
              </a:rPr>
              <a:t>Attentes</a:t>
            </a:r>
            <a:r>
              <a:rPr lang="fr-FR" b="1" dirty="0"/>
              <a:t> du patient</a:t>
            </a:r>
          </a:p>
          <a:p>
            <a:pPr rtl="0"/>
            <a:r>
              <a:rPr lang="fr-FR" b="1" dirty="0"/>
              <a:t>Dessiner </a:t>
            </a:r>
            <a:r>
              <a:rPr lang="fr-FR" b="1" dirty="0">
                <a:solidFill>
                  <a:schemeClr val="accent1">
                    <a:alpha val="70000"/>
                  </a:schemeClr>
                </a:solidFill>
              </a:rPr>
              <a:t>un mur</a:t>
            </a:r>
          </a:p>
          <a:p>
            <a:pPr rtl="0"/>
            <a:r>
              <a:rPr lang="fr-FR" b="1" dirty="0"/>
              <a:t>Papier film / </a:t>
            </a:r>
            <a:r>
              <a:rPr lang="fr-FR" b="1" dirty="0">
                <a:solidFill>
                  <a:schemeClr val="accent1">
                    <a:alpha val="70000"/>
                  </a:schemeClr>
                </a:solidFill>
              </a:rPr>
              <a:t>passoire</a:t>
            </a:r>
          </a:p>
          <a:p>
            <a:pPr rtl="0"/>
            <a:r>
              <a:rPr lang="fr-FR" b="1" dirty="0">
                <a:solidFill>
                  <a:schemeClr val="accent1">
                    <a:alpha val="70000"/>
                  </a:schemeClr>
                </a:solidFill>
              </a:rPr>
              <a:t>Laver sans aggraver</a:t>
            </a:r>
          </a:p>
          <a:p>
            <a:pPr rtl="0"/>
            <a:r>
              <a:rPr lang="fr-FR" b="1" dirty="0">
                <a:solidFill>
                  <a:schemeClr val="accent1">
                    <a:alpha val="70000"/>
                  </a:schemeClr>
                </a:solidFill>
              </a:rPr>
              <a:t>Boucher les trous</a:t>
            </a:r>
          </a:p>
          <a:p>
            <a:pPr rtl="0"/>
            <a:r>
              <a:rPr lang="fr-FR" b="1" dirty="0"/>
              <a:t>Critères de la </a:t>
            </a:r>
            <a:r>
              <a:rPr lang="fr-FR" b="1" dirty="0">
                <a:solidFill>
                  <a:schemeClr val="accent1">
                    <a:alpha val="70000"/>
                  </a:schemeClr>
                </a:solidFill>
              </a:rPr>
              <a:t>crise</a:t>
            </a:r>
          </a:p>
          <a:p>
            <a:pPr rtl="0"/>
            <a:r>
              <a:rPr lang="fr-FR" b="1" dirty="0">
                <a:solidFill>
                  <a:schemeClr val="accent1">
                    <a:alpha val="70000"/>
                  </a:schemeClr>
                </a:solidFill>
              </a:rPr>
              <a:t>Eteindre l’incendie</a:t>
            </a:r>
          </a:p>
          <a:p>
            <a:pPr rtl="0"/>
            <a:r>
              <a:rPr lang="fr-FR" b="1" dirty="0"/>
              <a:t>Ecrire </a:t>
            </a:r>
            <a:r>
              <a:rPr lang="fr-FR" b="1" dirty="0">
                <a:solidFill>
                  <a:schemeClr val="accent1">
                    <a:alpha val="70000"/>
                  </a:schemeClr>
                </a:solidFill>
              </a:rPr>
              <a:t>l’ordonnance ensemble </a:t>
            </a:r>
          </a:p>
        </p:txBody>
      </p:sp>
      <p:sp>
        <p:nvSpPr>
          <p:cNvPr id="16" name="Espace réservé de la date 15">
            <a:extLst>
              <a:ext uri="{FF2B5EF4-FFF2-40B4-BE49-F238E27FC236}">
                <a16:creationId xmlns:a16="http://schemas.microsoft.com/office/drawing/2014/main" id="{7FFBE36B-5CC8-44EE-801B-6159157B53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/>
          <a:lstStyle/>
          <a:p>
            <a:pPr rtl="0"/>
            <a:r>
              <a:rPr lang="fr-FR"/>
              <a:t>1/3/20XX</a:t>
            </a:r>
          </a:p>
        </p:txBody>
      </p: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FF014D18-B223-4ED4-BCCA-1E4C3828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/>
          <a:lstStyle/>
          <a:p>
            <a:pPr rtl="0"/>
            <a:r>
              <a:rPr lang="fr-FR"/>
              <a:t>EXEMPLE DE TEXTE DE PIED DE PAGE</a:t>
            </a: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41898C30-E58E-4EC9-8A27-DF1822A98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/>
          <a:p>
            <a:pPr rtl="0"/>
            <a:fld id="{28844951-7827-47D4-8276-7DDE1FA7D85A}" type="slidenum">
              <a:rPr lang="fr-FR" smtClean="0"/>
              <a:pPr rtl="0"/>
              <a:t>2</a:t>
            </a:fld>
            <a:endParaRPr lang="fr-FR"/>
          </a:p>
        </p:txBody>
      </p:sp>
      <p:pic>
        <p:nvPicPr>
          <p:cNvPr id="7" name="Espace réservé pour une image  6" descr="Une image contenant herbe, extérieur, champ, vert&#10;&#10;Description générée automatiquement">
            <a:extLst>
              <a:ext uri="{FF2B5EF4-FFF2-40B4-BE49-F238E27FC236}">
                <a16:creationId xmlns:a16="http://schemas.microsoft.com/office/drawing/2014/main" id="{C43EEE23-F4D1-4985-A45E-9C6E0ED53A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0113" r="10113"/>
          <a:stretch>
            <a:fillRect/>
          </a:stretch>
        </p:blipFill>
        <p:spPr/>
      </p:pic>
      <p:pic>
        <p:nvPicPr>
          <p:cNvPr id="8" name="Espace réservé pour une image  7" descr="Une image contenant intérieur, ustensiles de cuisine&#10;&#10;Description générée automatiquement">
            <a:extLst>
              <a:ext uri="{FF2B5EF4-FFF2-40B4-BE49-F238E27FC236}">
                <a16:creationId xmlns:a16="http://schemas.microsoft.com/office/drawing/2014/main" id="{A5183EAC-5283-4543-8300-1426AAA24CB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18969" b="18969"/>
          <a:stretch>
            <a:fillRect/>
          </a:stretch>
        </p:blipFill>
        <p:spPr/>
      </p:pic>
      <p:pic>
        <p:nvPicPr>
          <p:cNvPr id="12" name="Espace réservé pour une image  11" descr="Une image contenant personne, extérieur, homme, sport&#10;&#10;Description générée automatiquement">
            <a:extLst>
              <a:ext uri="{FF2B5EF4-FFF2-40B4-BE49-F238E27FC236}">
                <a16:creationId xmlns:a16="http://schemas.microsoft.com/office/drawing/2014/main" id="{9F03C43C-7561-4FBD-948F-6784D46DB5F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9617" r="9617"/>
          <a:stretch>
            <a:fillRect/>
          </a:stretch>
        </p:blipFill>
        <p:spPr/>
      </p:pic>
      <p:pic>
        <p:nvPicPr>
          <p:cNvPr id="20" name="Espace réservé pour une image  19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A8BC93ED-F60E-4B73-A4C9-262220F1EEB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l="9695" r="96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2346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F8E50F-247A-4628-90BB-62A60E396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rtlCol="0" anchor="t">
            <a:normAutofit/>
          </a:bodyPr>
          <a:lstStyle/>
          <a:p>
            <a:pPr rtl="0"/>
            <a:r>
              <a:rPr lang="fr-FR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Mot clef  1</a:t>
            </a:r>
          </a:p>
        </p:txBody>
      </p:sp>
      <p:pic>
        <p:nvPicPr>
          <p:cNvPr id="11" name="Espace réservé pour une image  10" descr="Une image contenant herbe, extérieur, champ, vert&#10;&#10;Description générée automatiquement">
            <a:extLst>
              <a:ext uri="{FF2B5EF4-FFF2-40B4-BE49-F238E27FC236}">
                <a16:creationId xmlns:a16="http://schemas.microsoft.com/office/drawing/2014/main" id="{5C7825FB-CCAF-4CFB-8D3A-DD286837C9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36125" r="-1" b="20744"/>
          <a:stretch/>
        </p:blipFill>
        <p:spPr>
          <a:xfrm>
            <a:off x="493776" y="484632"/>
            <a:ext cx="11210544" cy="3191256"/>
          </a:xfrm>
          <a:noFill/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DD2A8BE8-DC21-47DE-B6F3-7DC95B43C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rtlCol="0" anchor="t">
            <a:normAutofit/>
          </a:bodyPr>
          <a:lstStyle/>
          <a:p>
            <a:pPr rtl="0"/>
            <a:endParaRPr lang="fr-FR" sz="4000" b="1" dirty="0">
              <a:solidFill>
                <a:srgbClr val="7030A0">
                  <a:alpha val="60000"/>
                </a:srgbClr>
              </a:solidFill>
            </a:endParaRPr>
          </a:p>
          <a:p>
            <a:pPr rtl="0"/>
            <a:r>
              <a:rPr lang="fr-FR" sz="4000" b="1" dirty="0">
                <a:solidFill>
                  <a:srgbClr val="7030A0">
                    <a:alpha val="60000"/>
                  </a:srgbClr>
                </a:solidFill>
              </a:rPr>
              <a:t>Attentes</a:t>
            </a:r>
          </a:p>
        </p:txBody>
      </p:sp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125AEA32-80A5-43B8-AB16-9550C13A6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1/3/20XX</a:t>
            </a:r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34BC3664-73AC-4B91-B384-AC5B2691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EXEMPLE DE TEXTE DE PIED DE PAGE</a:t>
            </a: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FFC90285-0797-4CF1-91C7-07787856C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93196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F8E50F-247A-4628-90BB-62A60E396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 rtlCol="0"/>
          <a:lstStyle/>
          <a:p>
            <a:pPr rtl="0"/>
            <a:r>
              <a:rPr lang="fr-FR"/>
              <a:t>Mot clef 2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D2A8BE8-DC21-47DE-B6F3-7DC95B43C5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3600450"/>
            <a:ext cx="5322888" cy="2451100"/>
          </a:xfrm>
        </p:spPr>
        <p:txBody>
          <a:bodyPr rtlCol="0">
            <a:normAutofit/>
          </a:bodyPr>
          <a:lstStyle/>
          <a:p>
            <a:pPr rtl="0"/>
            <a:r>
              <a:rPr lang="fr-FR" sz="4000">
                <a:solidFill>
                  <a:srgbClr val="7030A0"/>
                </a:solidFill>
              </a:rPr>
              <a:t>Dessiner</a:t>
            </a:r>
            <a:r>
              <a:rPr lang="fr-FR" sz="4000" b="1">
                <a:solidFill>
                  <a:srgbClr val="7030A0"/>
                </a:solidFill>
              </a:rPr>
              <a:t> un mur </a:t>
            </a:r>
            <a:endParaRPr lang="fr-FR" sz="4000" b="1" dirty="0">
              <a:solidFill>
                <a:srgbClr val="7030A0"/>
              </a:solidFill>
            </a:endParaRPr>
          </a:p>
        </p:txBody>
      </p:sp>
      <p:pic>
        <p:nvPicPr>
          <p:cNvPr id="7" name="Espace réservé d’image 6" descr="Photo des pointes des crayons de couleur">
            <a:extLst>
              <a:ext uri="{FF2B5EF4-FFF2-40B4-BE49-F238E27FC236}">
                <a16:creationId xmlns:a16="http://schemas.microsoft.com/office/drawing/2014/main" id="{4C238EB8-09B7-4151-B562-13B050D4A3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4848" y="905256"/>
            <a:ext cx="4581144" cy="2450592"/>
          </a:xfrm>
        </p:spPr>
      </p:pic>
      <p:pic>
        <p:nvPicPr>
          <p:cNvPr id="8" name="Espace réservé pour une image  7" descr="Une image contenant terrain, extérieur, brique&#10;&#10;Description générée automatiquement">
            <a:extLst>
              <a:ext uri="{FF2B5EF4-FFF2-40B4-BE49-F238E27FC236}">
                <a16:creationId xmlns:a16="http://schemas.microsoft.com/office/drawing/2014/main" id="{ED306B2A-71C1-4B3D-941B-C0A06108A7E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5446" b="54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4818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F8E50F-247A-4628-90BB-62A60E396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 rtlCol="0"/>
          <a:lstStyle/>
          <a:p>
            <a:pPr rtl="0"/>
            <a:r>
              <a:rPr lang="fr-FR" dirty="0"/>
              <a:t>Mot clef  3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D2A8BE8-DC21-47DE-B6F3-7DC95B43C5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474" y="2614863"/>
            <a:ext cx="6223374" cy="3436687"/>
          </a:xfrm>
        </p:spPr>
        <p:txBody>
          <a:bodyPr rtlCol="0">
            <a:normAutofit/>
          </a:bodyPr>
          <a:lstStyle/>
          <a:p>
            <a:pPr marL="571500" indent="-571500" rtl="0">
              <a:buFont typeface="Wingdings" panose="05000000000000000000" pitchFamily="2" charset="2"/>
              <a:buChar char="ü"/>
            </a:pPr>
            <a:r>
              <a:rPr lang="fr-FR" sz="4000" dirty="0">
                <a:solidFill>
                  <a:srgbClr val="7030A0"/>
                </a:solidFill>
              </a:rPr>
              <a:t>Problème du </a:t>
            </a:r>
            <a:r>
              <a:rPr lang="fr-FR" sz="4000" b="1" dirty="0">
                <a:solidFill>
                  <a:srgbClr val="7030A0"/>
                </a:solidFill>
              </a:rPr>
              <a:t>ciment</a:t>
            </a:r>
          </a:p>
          <a:p>
            <a:pPr marL="571500" indent="-571500" rtl="0">
              <a:buFont typeface="Wingdings" panose="05000000000000000000" pitchFamily="2" charset="2"/>
              <a:buChar char="ü"/>
            </a:pPr>
            <a:r>
              <a:rPr lang="fr-FR" sz="4000" b="1" dirty="0">
                <a:solidFill>
                  <a:srgbClr val="7030A0"/>
                </a:solidFill>
              </a:rPr>
              <a:t>Origine </a:t>
            </a:r>
          </a:p>
          <a:p>
            <a:pPr marL="571500" indent="-571500" rtl="0">
              <a:buFont typeface="Wingdings" panose="05000000000000000000" pitchFamily="2" charset="2"/>
              <a:buChar char="ü"/>
            </a:pPr>
            <a:r>
              <a:rPr lang="fr-FR" sz="4000" dirty="0">
                <a:solidFill>
                  <a:srgbClr val="7030A0"/>
                </a:solidFill>
              </a:rPr>
              <a:t>Ne peut pas être traitée</a:t>
            </a:r>
          </a:p>
        </p:txBody>
      </p:sp>
      <p:pic>
        <p:nvPicPr>
          <p:cNvPr id="8" name="Espace réservé pour une image  7" descr="Une image contenant intérieur, ustensiles de cuisine&#10;&#10;Description générée automatiquement">
            <a:extLst>
              <a:ext uri="{FF2B5EF4-FFF2-40B4-BE49-F238E27FC236}">
                <a16:creationId xmlns:a16="http://schemas.microsoft.com/office/drawing/2014/main" id="{F96A2509-BF09-49C5-86E3-D4B7C60D26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9938" b="29938"/>
          <a:stretch>
            <a:fillRect/>
          </a:stretch>
        </p:blipFill>
        <p:spPr/>
      </p:pic>
      <p:pic>
        <p:nvPicPr>
          <p:cNvPr id="13" name="Espace réservé pour une image  12" descr="Une image contenant fermer&#10;&#10;Description générée automatiquement">
            <a:extLst>
              <a:ext uri="{FF2B5EF4-FFF2-40B4-BE49-F238E27FC236}">
                <a16:creationId xmlns:a16="http://schemas.microsoft.com/office/drawing/2014/main" id="{AAE7AB5B-F553-435C-B524-81CF21A0C91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33960" b="33960"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62678BE-D17B-409E-83CA-E8F29A003054}"/>
              </a:ext>
            </a:extLst>
          </p:cNvPr>
          <p:cNvSpPr txBox="1"/>
          <p:nvPr/>
        </p:nvSpPr>
        <p:spPr>
          <a:xfrm>
            <a:off x="2078182" y="5726359"/>
            <a:ext cx="3434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Définition  de la peau sèche </a:t>
            </a:r>
          </a:p>
        </p:txBody>
      </p:sp>
    </p:spTree>
    <p:extLst>
      <p:ext uri="{BB962C8B-B14F-4D97-AF65-F5344CB8AC3E}">
        <p14:creationId xmlns:p14="http://schemas.microsoft.com/office/powerpoint/2010/main" val="2475959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F8E50F-247A-4628-90BB-62A60E396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 rtlCol="0"/>
          <a:lstStyle/>
          <a:p>
            <a:pPr rtl="0"/>
            <a:r>
              <a:rPr lang="fr-FR" dirty="0"/>
              <a:t>Mot clef 4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D2A8BE8-DC21-47DE-B6F3-7DC95B43C5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3600450"/>
            <a:ext cx="5322888" cy="2451100"/>
          </a:xfrm>
        </p:spPr>
        <p:txBody>
          <a:bodyPr rtlCol="0">
            <a:normAutofit/>
          </a:bodyPr>
          <a:lstStyle/>
          <a:p>
            <a:pPr rtl="0"/>
            <a:r>
              <a:rPr lang="fr-FR" sz="4000" b="1" dirty="0">
                <a:solidFill>
                  <a:srgbClr val="7030A0"/>
                </a:solidFill>
              </a:rPr>
              <a:t>Ne pas aggraver la peau trouée</a:t>
            </a:r>
          </a:p>
        </p:txBody>
      </p:sp>
      <p:pic>
        <p:nvPicPr>
          <p:cNvPr id="8" name="Espace réservé pour une image  7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E588997F-2339-417A-9737-266C280890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9875" b="9875"/>
          <a:stretch>
            <a:fillRect/>
          </a:stretch>
        </p:blipFill>
        <p:spPr/>
      </p:pic>
      <p:pic>
        <p:nvPicPr>
          <p:cNvPr id="13" name="Espace réservé pour une image  12" descr="Une image contenant mur, intérieur, plancher, évier&#10;&#10;Description générée automatiquement">
            <a:extLst>
              <a:ext uri="{FF2B5EF4-FFF2-40B4-BE49-F238E27FC236}">
                <a16:creationId xmlns:a16="http://schemas.microsoft.com/office/drawing/2014/main" id="{B79AA19E-F092-42AD-99D3-49A523E5278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9901" b="99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7769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F8E50F-247A-4628-90BB-62A60E396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 rtlCol="0"/>
          <a:lstStyle/>
          <a:p>
            <a:pPr rtl="0"/>
            <a:r>
              <a:rPr lang="fr-FR" dirty="0"/>
              <a:t>Mot clef 4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D2A8BE8-DC21-47DE-B6F3-7DC95B43C5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3600450"/>
            <a:ext cx="5322888" cy="2451100"/>
          </a:xfrm>
        </p:spPr>
        <p:txBody>
          <a:bodyPr rtlCol="0">
            <a:normAutofit/>
          </a:bodyPr>
          <a:lstStyle/>
          <a:p>
            <a:pPr rtl="0"/>
            <a:r>
              <a:rPr lang="fr-FR" sz="4000" b="1" dirty="0">
                <a:solidFill>
                  <a:srgbClr val="7030A0"/>
                </a:solidFill>
              </a:rPr>
              <a:t>2 ennemis : </a:t>
            </a:r>
          </a:p>
          <a:p>
            <a:pPr marL="571500" indent="-571500" rtl="0">
              <a:buFont typeface="Arial" panose="020B0604020202020204" pitchFamily="34" charset="0"/>
              <a:buChar char="•"/>
            </a:pPr>
            <a:r>
              <a:rPr lang="fr-FR" sz="4000" b="1" dirty="0">
                <a:solidFill>
                  <a:srgbClr val="7030A0"/>
                </a:solidFill>
              </a:rPr>
              <a:t>Eau  (plat à gratin) </a:t>
            </a:r>
          </a:p>
          <a:p>
            <a:pPr marL="571500" indent="-571500" rtl="0">
              <a:buFont typeface="Arial" panose="020B0604020202020204" pitchFamily="34" charset="0"/>
              <a:buChar char="•"/>
            </a:pPr>
            <a:r>
              <a:rPr lang="fr-FR" sz="4000" b="1" dirty="0">
                <a:solidFill>
                  <a:srgbClr val="7030A0"/>
                </a:solidFill>
              </a:rPr>
              <a:t>Savon  </a:t>
            </a:r>
          </a:p>
        </p:txBody>
      </p:sp>
      <p:pic>
        <p:nvPicPr>
          <p:cNvPr id="10" name="Espace réservé pour une image  9" descr="Une image contenant alimentation, bonbon, fromage, beurre&#10;&#10;Description générée automatiquement">
            <a:extLst>
              <a:ext uri="{FF2B5EF4-FFF2-40B4-BE49-F238E27FC236}">
                <a16:creationId xmlns:a16="http://schemas.microsoft.com/office/drawing/2014/main" id="{53003784-0C3B-48F6-BC80-757963B1F9B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1536" b="11536"/>
          <a:stretch>
            <a:fillRect/>
          </a:stretch>
        </p:blipFill>
        <p:spPr/>
      </p:pic>
      <p:pic>
        <p:nvPicPr>
          <p:cNvPr id="7" name="Espace réservé pour une image  6" descr="Une image contenant carrelé&#10;&#10;Description générée automatiquement">
            <a:extLst>
              <a:ext uri="{FF2B5EF4-FFF2-40B4-BE49-F238E27FC236}">
                <a16:creationId xmlns:a16="http://schemas.microsoft.com/office/drawing/2014/main" id="{AD3A8B5D-90D1-4634-A71F-C0A1BDB2FD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32167" b="32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997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F8E50F-247A-4628-90BB-62A60E396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 rtlCol="0"/>
          <a:lstStyle/>
          <a:p>
            <a:pPr rtl="0"/>
            <a:r>
              <a:rPr lang="fr-FR"/>
              <a:t>Mot clef 5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D2A8BE8-DC21-47DE-B6F3-7DC95B43C5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3600450"/>
            <a:ext cx="5322888" cy="2451100"/>
          </a:xfrm>
        </p:spPr>
        <p:txBody>
          <a:bodyPr rtlCol="0">
            <a:normAutofit/>
          </a:bodyPr>
          <a:lstStyle/>
          <a:p>
            <a:pPr rtl="0"/>
            <a:r>
              <a:rPr lang="fr-FR" sz="4000" b="1" dirty="0">
                <a:solidFill>
                  <a:srgbClr val="7030A0"/>
                </a:solidFill>
              </a:rPr>
              <a:t>Boucher les trous </a:t>
            </a:r>
          </a:p>
          <a:p>
            <a:pPr rtl="0"/>
            <a:r>
              <a:rPr lang="fr-FR" sz="4000" b="1" dirty="0">
                <a:solidFill>
                  <a:srgbClr val="7030A0"/>
                </a:solidFill>
              </a:rPr>
              <a:t>Place de l’émollient </a:t>
            </a:r>
          </a:p>
        </p:txBody>
      </p:sp>
      <p:pic>
        <p:nvPicPr>
          <p:cNvPr id="19" name="Espace réservé pour une image  18" descr="Une image contenant personne, extérieur, homme, sport&#10;&#10;Description générée automatiquement">
            <a:extLst>
              <a:ext uri="{FF2B5EF4-FFF2-40B4-BE49-F238E27FC236}">
                <a16:creationId xmlns:a16="http://schemas.microsoft.com/office/drawing/2014/main" id="{3C746AD4-1893-41BE-B547-5EE7FE2AAD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9975" b="9975"/>
          <a:stretch>
            <a:fillRect/>
          </a:stretch>
        </p:blipFill>
        <p:spPr/>
      </p:pic>
      <p:pic>
        <p:nvPicPr>
          <p:cNvPr id="23" name="Espace réservé pour une image  22" descr="Une image contenant terrain, extérieur, brique&#10;&#10;Description générée automatiquement">
            <a:extLst>
              <a:ext uri="{FF2B5EF4-FFF2-40B4-BE49-F238E27FC236}">
                <a16:creationId xmlns:a16="http://schemas.microsoft.com/office/drawing/2014/main" id="{D5BC8CF3-BAC6-46A0-A34C-E885F652B84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5446" b="54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7260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225C1C-CF38-4704-BB32-AF22CD5829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Mot clef 6</a:t>
            </a:r>
          </a:p>
        </p:txBody>
      </p:sp>
      <p:pic>
        <p:nvPicPr>
          <p:cNvPr id="7" name="Espace réservé pour une image  6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94734E31-6F2D-459B-84C0-3C9DE846FE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9938" r="29938"/>
          <a:stretch>
            <a:fillRect/>
          </a:stretch>
        </p:blipFill>
        <p:spPr>
          <a:xfrm rot="5400000">
            <a:off x="7850188" y="-160338"/>
            <a:ext cx="2451100" cy="4581526"/>
          </a:xfrm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9F011751-8B76-407E-8047-533FD32C33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4953" r="34953"/>
          <a:stretch>
            <a:fillRect/>
          </a:stretch>
        </p:blipFill>
        <p:spPr>
          <a:xfrm rot="5400000">
            <a:off x="7850188" y="2455863"/>
            <a:ext cx="2451100" cy="4581525"/>
          </a:xfr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66C1A8C-DE3A-48A1-B987-97F3F00DF2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3600450"/>
            <a:ext cx="5620789" cy="2451100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7030A0"/>
                </a:solidFill>
              </a:rPr>
              <a:t>La crise, c’est quand ?</a:t>
            </a:r>
          </a:p>
        </p:txBody>
      </p:sp>
    </p:spTree>
    <p:extLst>
      <p:ext uri="{BB962C8B-B14F-4D97-AF65-F5344CB8AC3E}">
        <p14:creationId xmlns:p14="http://schemas.microsoft.com/office/powerpoint/2010/main" val="2766011585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1756642_TF00537603_Win32" id="{48F5AD54-D9BE-47A5-9A26-1E33B0F691F6}" vid="{61D0192D-7D5A-494E-83CB-2D66521CDEA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F4B188-9E41-4609-81DC-EA2587D009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AFE2A1-77F8-441E-9B9F-DD61C354F4FE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56052644-F409-493B-8E91-969D43897F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Conception lumineuse</Template>
  <TotalTime>0</TotalTime>
  <Words>448</Words>
  <Application>Microsoft Office PowerPoint</Application>
  <PresentationFormat>Grand écran</PresentationFormat>
  <Paragraphs>100</Paragraphs>
  <Slides>16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Avenir Next LT Pro</vt:lpstr>
      <vt:lpstr>Calibri</vt:lpstr>
      <vt:lpstr>Sabon Next LT</vt:lpstr>
      <vt:lpstr>Wingdings</vt:lpstr>
      <vt:lpstr>LuminousVTI</vt:lpstr>
      <vt:lpstr>Mots clefs pour optimiser la relation médecin/ malade</vt:lpstr>
      <vt:lpstr>8 Mots clefs</vt:lpstr>
      <vt:lpstr>Mot clef  1</vt:lpstr>
      <vt:lpstr>Mot clef 2</vt:lpstr>
      <vt:lpstr>Mot clef  3 </vt:lpstr>
      <vt:lpstr>Mot clef 4</vt:lpstr>
      <vt:lpstr>Mot clef 4</vt:lpstr>
      <vt:lpstr>Mot clef 5</vt:lpstr>
      <vt:lpstr>Mot clef 6</vt:lpstr>
      <vt:lpstr>Mot clef 6</vt:lpstr>
      <vt:lpstr>Mot clef 7</vt:lpstr>
      <vt:lpstr>Mot clef 8</vt:lpstr>
      <vt:lpstr>Mot clef 8</vt:lpstr>
      <vt:lpstr>La meilleure manière de commencer, c’est d’arrêter de parler et de s’y mettre. </vt:lpstr>
      <vt:lpstr>Outils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Mots clefs pour optimiser la relation médecin/ malade</dc:title>
  <dc:creator>MAGALI BOUTTAZ</dc:creator>
  <cp:lastModifiedBy>MAGALI BOUTTAZ</cp:lastModifiedBy>
  <cp:revision>7</cp:revision>
  <dcterms:created xsi:type="dcterms:W3CDTF">2021-12-07T11:17:47Z</dcterms:created>
  <dcterms:modified xsi:type="dcterms:W3CDTF">2022-02-01T08:28:30Z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