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4"/>
  </p:notesMasterIdLst>
  <p:sldIdLst>
    <p:sldId id="256" r:id="rId2"/>
    <p:sldId id="456" r:id="rId3"/>
    <p:sldId id="438" r:id="rId4"/>
    <p:sldId id="439" r:id="rId5"/>
    <p:sldId id="440" r:id="rId6"/>
    <p:sldId id="441" r:id="rId7"/>
    <p:sldId id="442" r:id="rId8"/>
    <p:sldId id="369" r:id="rId9"/>
    <p:sldId id="375" r:id="rId10"/>
    <p:sldId id="444" r:id="rId11"/>
    <p:sldId id="445" r:id="rId12"/>
    <p:sldId id="402" r:id="rId13"/>
    <p:sldId id="393" r:id="rId14"/>
    <p:sldId id="443" r:id="rId15"/>
    <p:sldId id="366" r:id="rId16"/>
    <p:sldId id="446" r:id="rId17"/>
    <p:sldId id="448" r:id="rId18"/>
    <p:sldId id="413" r:id="rId19"/>
    <p:sldId id="276" r:id="rId20"/>
    <p:sldId id="450" r:id="rId21"/>
    <p:sldId id="449" r:id="rId22"/>
    <p:sldId id="409" r:id="rId23"/>
    <p:sldId id="451" r:id="rId24"/>
    <p:sldId id="311" r:id="rId25"/>
    <p:sldId id="309" r:id="rId26"/>
    <p:sldId id="453" r:id="rId27"/>
    <p:sldId id="454" r:id="rId28"/>
    <p:sldId id="459" r:id="rId29"/>
    <p:sldId id="457" r:id="rId30"/>
    <p:sldId id="455" r:id="rId31"/>
    <p:sldId id="274" r:id="rId32"/>
    <p:sldId id="351" r:id="rId33"/>
    <p:sldId id="356" r:id="rId34"/>
    <p:sldId id="362" r:id="rId35"/>
    <p:sldId id="273" r:id="rId36"/>
    <p:sldId id="461" r:id="rId37"/>
    <p:sldId id="460" r:id="rId38"/>
    <p:sldId id="462" r:id="rId39"/>
    <p:sldId id="463" r:id="rId40"/>
    <p:sldId id="390" r:id="rId41"/>
    <p:sldId id="469" r:id="rId42"/>
    <p:sldId id="464" r:id="rId43"/>
    <p:sldId id="465" r:id="rId44"/>
    <p:sldId id="275" r:id="rId45"/>
    <p:sldId id="467" r:id="rId46"/>
    <p:sldId id="468" r:id="rId47"/>
    <p:sldId id="466" r:id="rId48"/>
    <p:sldId id="388" r:id="rId49"/>
    <p:sldId id="314" r:id="rId50"/>
    <p:sldId id="315" r:id="rId51"/>
    <p:sldId id="389" r:id="rId52"/>
    <p:sldId id="433" r:id="rId53"/>
    <p:sldId id="387" r:id="rId54"/>
    <p:sldId id="302" r:id="rId55"/>
    <p:sldId id="370" r:id="rId56"/>
    <p:sldId id="371" r:id="rId57"/>
    <p:sldId id="372" r:id="rId58"/>
    <p:sldId id="373" r:id="rId59"/>
    <p:sldId id="374" r:id="rId60"/>
    <p:sldId id="424" r:id="rId61"/>
    <p:sldId id="422" r:id="rId62"/>
    <p:sldId id="426" r:id="rId6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2" autoAdjust="0"/>
    <p:restoredTop sz="86486" autoAdjust="0"/>
  </p:normalViewPr>
  <p:slideViewPr>
    <p:cSldViewPr>
      <p:cViewPr varScale="1">
        <p:scale>
          <a:sx n="67" d="100"/>
          <a:sy n="67" d="100"/>
        </p:scale>
        <p:origin x="55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6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-3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1T20:00:09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24575,'2'0'0,"1"1"0,0 0 0,-1-1 0,1 1 0,-1 0 0,1 1 0,-1-1 0,1 0 0,-1 1 0,0-1 0,1 1 0,-1 0 0,2 2 0,2 1 0,11 11 0,0 1 0,-1 0 0,-1 2 0,-1 0 0,13 21 0,18 24 0,-11-17 0,-1 2 0,-3 1 0,43 97 0,-43-88 0,3 0 0,62 84 0,-36-58 0,39 59 0,52 80 0,-19 12 0,-67-87 0,-6 3 0,-7 3 0,32 169 0,-50-182 0,5-1 0,104 246 0,-65-222 0,46 104 0,-96-202 0,-18-40 0,2 0 0,1-1 0,26 42 0,-9-22 0,-2 2 0,28 69 0,-23-47 0,161 400 0,-171-411 0,88 178 0,-68-154 0,40 112 0,-67-150-455,1-1 0,32 59 0,-37-83-6371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1T20:00:11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2416 1 24575,'-2'27'0,"-1"0"0,-1 0 0,-11 41 0,2-12 0,-7 19 0,-2-1 0,-4 0 0,-51 98 0,19-45 0,-80 155 0,86-180 0,-61 175 0,91-219 0,-154 311 0,105-234 0,21-41 0,-64 91 0,-13 12 0,60-91 0,38-57 0,2 1 0,-25 65 0,-28 110 0,-30 66 0,64-189 0,-73 152 0,87-193 0,-3-2 0,-45 57 0,-9-2 0,-127 180 0,107-107 0,28-45 0,63-113 0,-43 48 0,30-40 0,13-13-1365,6-3-5461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1T20:01:28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1T20:01:29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24575,'0'-5'0,"0"-7"0,0-1-8191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1T20:01:28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1T20:01:29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24575,'0'-5'0,"0"-7"0,0-1-8191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1T20:01:28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1T20:01:29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24575,'0'-5'0,"0"-7"0,0-1-8191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EEA9F-B6AB-48B1-9353-DE510DB150D2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8807D-BFAF-4F4F-888D-327DF2A22C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06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8807D-BFAF-4F4F-888D-327DF2A22C28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485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8807D-BFAF-4F4F-888D-327DF2A22C28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516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Paper</a:t>
            </a:r>
            <a:r>
              <a:rPr lang="fr-FR" dirty="0"/>
              <a:t> bord pour exprimer leur </a:t>
            </a:r>
            <a:r>
              <a:rPr lang="fr-FR" dirty="0" err="1"/>
              <a:t>corticophobobie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8807D-BFAF-4F4F-888D-327DF2A22C28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187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8807D-BFAF-4F4F-888D-327DF2A22C28}" type="slidenum">
              <a:rPr lang="fr-FR" smtClean="0"/>
              <a:pPr/>
              <a:t>54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3810002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9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9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6BD9860-A55C-4820-9CE1-C9216430302F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9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9B1D4FF-D4D4-4C95-873E-70857B04EC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9860-A55C-4820-9CE1-C9216430302F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D4FF-D4D4-4C95-873E-70857B04EC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9860-A55C-4820-9CE1-C9216430302F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D4FF-D4D4-4C95-873E-70857B04EC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9860-A55C-4820-9CE1-C9216430302F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D4FF-D4D4-4C95-873E-70857B04EC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9860-A55C-4820-9CE1-C9216430302F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D4FF-D4D4-4C95-873E-70857B04EC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9860-A55C-4820-9CE1-C9216430302F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D4FF-D4D4-4C95-873E-70857B04EC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5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BD9860-A55C-4820-9CE1-C9216430302F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B1D4FF-D4D4-4C95-873E-70857B04EC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6BD9860-A55C-4820-9CE1-C9216430302F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9B1D4FF-D4D4-4C95-873E-70857B04EC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9860-A55C-4820-9CE1-C9216430302F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D4FF-D4D4-4C95-873E-70857B04EC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9860-A55C-4820-9CE1-C9216430302F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D4FF-D4D4-4C95-873E-70857B04EC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5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10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9860-A55C-4820-9CE1-C9216430302F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D4FF-D4D4-4C95-873E-70857B04EC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20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8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8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4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7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6BD9860-A55C-4820-9CE1-C9216430302F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9B1D4FF-D4D4-4C95-873E-70857B04EC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2.xml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Dermatite </a:t>
            </a:r>
            <a:r>
              <a:rPr lang="fr-FR" dirty="0" err="1"/>
              <a:t>atopique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4437112"/>
            <a:ext cx="7200800" cy="2193358"/>
          </a:xfrm>
        </p:spPr>
        <p:txBody>
          <a:bodyPr>
            <a:normAutofit/>
          </a:bodyPr>
          <a:lstStyle/>
          <a:p>
            <a:r>
              <a:rPr lang="fr-FR" dirty="0"/>
              <a:t>Faculté de Pharmacie                                </a:t>
            </a:r>
          </a:p>
          <a:p>
            <a:r>
              <a:rPr lang="fr-FR" dirty="0"/>
              <a:t>Février 2022</a:t>
            </a:r>
          </a:p>
          <a:p>
            <a:r>
              <a:rPr lang="fr-FR" dirty="0" err="1"/>
              <a:t>Cecile</a:t>
            </a:r>
            <a:r>
              <a:rPr lang="fr-FR" dirty="0"/>
              <a:t> </a:t>
            </a:r>
            <a:r>
              <a:rPr lang="fr-FR" dirty="0" err="1"/>
              <a:t>Tribouillard</a:t>
            </a:r>
            <a:r>
              <a:rPr lang="fr-FR" dirty="0"/>
              <a:t>  Pharmacien</a:t>
            </a:r>
          </a:p>
          <a:p>
            <a:r>
              <a:rPr lang="fr-FR" dirty="0"/>
              <a:t>Magali </a:t>
            </a:r>
            <a:r>
              <a:rPr lang="fr-FR" dirty="0" err="1"/>
              <a:t>Bourrel</a:t>
            </a:r>
            <a:r>
              <a:rPr lang="fr-FR" dirty="0"/>
              <a:t> </a:t>
            </a:r>
            <a:r>
              <a:rPr lang="fr-FR" dirty="0" err="1"/>
              <a:t>Bouttaz</a:t>
            </a:r>
            <a:r>
              <a:rPr lang="fr-FR" dirty="0"/>
              <a:t>  Dermatologue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fr-FR" dirty="0"/>
              <a:t>   1.Rappel. Le jeu des 4 différences</a:t>
            </a:r>
          </a:p>
        </p:txBody>
      </p:sp>
      <p:pic>
        <p:nvPicPr>
          <p:cNvPr id="5" name="Espace réservé du contenu 4" descr="peau norma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003623"/>
            <a:ext cx="4824536" cy="3153467"/>
          </a:xfrm>
        </p:spPr>
      </p:pic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47901D1E-E688-4EA8-8382-BE2508A559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78954"/>
            <a:ext cx="3790788" cy="3140036"/>
          </a:xfrm>
        </p:spPr>
      </p:pic>
    </p:spTree>
    <p:extLst>
      <p:ext uri="{BB962C8B-B14F-4D97-AF65-F5344CB8AC3E}">
        <p14:creationId xmlns:p14="http://schemas.microsoft.com/office/powerpoint/2010/main" val="465900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fr-FR" dirty="0"/>
              <a:t>   1.Rappel. Le jeu des 4 différences</a:t>
            </a:r>
          </a:p>
        </p:txBody>
      </p:sp>
      <p:pic>
        <p:nvPicPr>
          <p:cNvPr id="5" name="Espace réservé du contenu 4" descr="peau norma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003623"/>
            <a:ext cx="4824536" cy="3153467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476B53-349A-4676-9E8E-8A60C9AC97D7}"/>
              </a:ext>
            </a:extLst>
          </p:cNvPr>
          <p:cNvSpPr/>
          <p:nvPr/>
        </p:nvSpPr>
        <p:spPr>
          <a:xfrm>
            <a:off x="1547664" y="5301208"/>
            <a:ext cx="5616624" cy="1535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fr-FR" dirty="0"/>
              <a:t>Les failles dans le mur</a:t>
            </a:r>
          </a:p>
          <a:p>
            <a:pPr marL="342900" indent="-342900" algn="ctr">
              <a:buAutoNum type="arabicPeriod"/>
            </a:pPr>
            <a:r>
              <a:rPr lang="fr-FR" dirty="0"/>
              <a:t>Les particules de l’environnement qui passent</a:t>
            </a:r>
          </a:p>
          <a:p>
            <a:pPr marL="342900" indent="-342900" algn="ctr">
              <a:buAutoNum type="arabicPeriod"/>
            </a:pPr>
            <a:r>
              <a:rPr lang="fr-FR" dirty="0"/>
              <a:t>La réponse des deux systèmes immunitaires</a:t>
            </a:r>
          </a:p>
          <a:p>
            <a:pPr marL="342900" indent="-342900" algn="ctr">
              <a:buAutoNum type="arabicPeriod"/>
            </a:pPr>
            <a:r>
              <a:rPr lang="fr-FR" dirty="0"/>
              <a:t>Le microbiote est envahi par le staphylocoque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47901D1E-E688-4EA8-8382-BE2508A559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78954"/>
            <a:ext cx="3790788" cy="3140036"/>
          </a:xfrm>
        </p:spPr>
      </p:pic>
    </p:spTree>
    <p:extLst>
      <p:ext uri="{BB962C8B-B14F-4D97-AF65-F5344CB8AC3E}">
        <p14:creationId xmlns:p14="http://schemas.microsoft.com/office/powerpoint/2010/main" val="2953644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/>
              <a:t>1. Rappel. Physiopathologie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Maladie cutanée </a:t>
            </a:r>
            <a:r>
              <a:rPr lang="fr-FR" dirty="0" err="1">
                <a:solidFill>
                  <a:srgbClr val="FF0000"/>
                </a:solidFill>
              </a:rPr>
              <a:t>épigénétique</a:t>
            </a:r>
            <a:endParaRPr lang="fr-FR" dirty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Inflammatoire , </a:t>
            </a:r>
            <a:r>
              <a:rPr lang="fr-FR" dirty="0"/>
              <a:t>chronique évoluant par </a:t>
            </a:r>
            <a:r>
              <a:rPr lang="fr-FR" dirty="0">
                <a:solidFill>
                  <a:srgbClr val="FF0000"/>
                </a:solidFill>
              </a:rPr>
              <a:t>crises</a:t>
            </a:r>
          </a:p>
          <a:p>
            <a:endParaRPr lang="fr-FR" dirty="0"/>
          </a:p>
          <a:p>
            <a:r>
              <a:rPr lang="fr-FR" dirty="0"/>
              <a:t>Premier signe du </a:t>
            </a:r>
            <a:r>
              <a:rPr lang="fr-FR" dirty="0">
                <a:solidFill>
                  <a:srgbClr val="FF0000"/>
                </a:solidFill>
              </a:rPr>
              <a:t>terrain </a:t>
            </a:r>
            <a:r>
              <a:rPr lang="fr-FR" dirty="0" err="1">
                <a:solidFill>
                  <a:srgbClr val="FF0000"/>
                </a:solidFill>
              </a:rPr>
              <a:t>atopique</a:t>
            </a:r>
            <a:r>
              <a:rPr lang="fr-FR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/>
              <a:t> 1. Rappel. Le terrain de l’atopie </a:t>
            </a:r>
          </a:p>
        </p:txBody>
      </p:sp>
      <p:pic>
        <p:nvPicPr>
          <p:cNvPr id="1026" name="Picture 2" descr="D:\Document de Utilisateur\Mes Documents\Magali\DA\livres\5 ovadia changer son regard\graphique-marche-atopiqu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276872"/>
            <a:ext cx="6431299" cy="4144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/>
              <a:t>1. Rappel. 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/>
              <a:t>Il y a une seule cause, l’origine de la maladie</a:t>
            </a:r>
          </a:p>
          <a:p>
            <a:r>
              <a:rPr lang="fr-FR" dirty="0"/>
              <a:t>Les patients confondent cause et facteurs aggravants ou déclenchants</a:t>
            </a:r>
          </a:p>
          <a:p>
            <a:r>
              <a:rPr lang="fr-FR" dirty="0"/>
              <a:t>L’anomalie de base n’est pas accessible à un traitement définitif</a:t>
            </a:r>
          </a:p>
          <a:p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539552" y="5257800"/>
            <a:ext cx="80648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Comment s’y prendre? </a:t>
            </a:r>
          </a:p>
        </p:txBody>
      </p:sp>
    </p:spTree>
    <p:extLst>
      <p:ext uri="{BB962C8B-B14F-4D97-AF65-F5344CB8AC3E}">
        <p14:creationId xmlns:p14="http://schemas.microsoft.com/office/powerpoint/2010/main" val="1128535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Dermatite atopique  : le plan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fr-FR" b="1" dirty="0">
                <a:solidFill>
                  <a:srgbClr val="00B050"/>
                </a:solidFill>
              </a:rPr>
              <a:t>rappel</a:t>
            </a:r>
            <a:r>
              <a:rPr lang="fr-FR" dirty="0">
                <a:solidFill>
                  <a:srgbClr val="00B050"/>
                </a:solidFill>
              </a:rPr>
              <a:t> sur la D.A. </a:t>
            </a:r>
          </a:p>
          <a:p>
            <a:pPr marL="624078" indent="-514350">
              <a:buFont typeface="+mj-lt"/>
              <a:buAutoNum type="arabicPeriod"/>
            </a:pPr>
            <a:endParaRPr lang="fr-FR" dirty="0"/>
          </a:p>
          <a:p>
            <a:pPr marL="624078" indent="-514350">
              <a:buFont typeface="+mj-lt"/>
              <a:buAutoNum type="arabicPeriod"/>
            </a:pPr>
            <a:r>
              <a:rPr lang="fr-FR" b="1" dirty="0"/>
              <a:t>l’ordonnance : toilette et hydratation</a:t>
            </a:r>
          </a:p>
          <a:p>
            <a:pPr marL="624078" indent="-514350">
              <a:buFont typeface="+mj-lt"/>
              <a:buAutoNum type="arabicPeriod"/>
            </a:pPr>
            <a:endParaRPr lang="fr-FR" b="1" dirty="0"/>
          </a:p>
          <a:p>
            <a:pPr marL="624078" indent="-514350">
              <a:buFont typeface="+mj-lt"/>
              <a:buAutoNum type="arabicPeriod"/>
            </a:pPr>
            <a:r>
              <a:rPr lang="fr-FR" b="1" dirty="0"/>
              <a:t>l’ordonnance : la dermocorticoïde</a:t>
            </a:r>
          </a:p>
          <a:p>
            <a:pPr marL="624078" indent="-514350">
              <a:buFont typeface="+mj-lt"/>
              <a:buAutoNum type="arabicPeriod"/>
            </a:pPr>
            <a:endParaRPr lang="fr-FR" b="1" dirty="0"/>
          </a:p>
          <a:p>
            <a:pPr marL="624078" indent="-514350">
              <a:buFont typeface="+mj-lt"/>
              <a:buAutoNum type="arabicPeriod"/>
            </a:pPr>
            <a:r>
              <a:rPr lang="fr-FR" b="1" dirty="0"/>
              <a:t>savoir expliquer l’ordonnance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dirty="0"/>
              <a:t> 2. Ordo. Gérer le pb du ciment</a:t>
            </a:r>
          </a:p>
        </p:txBody>
      </p:sp>
      <p:pic>
        <p:nvPicPr>
          <p:cNvPr id="6" name="Espace réservé du contenu 5" descr="20170611_12065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492896"/>
            <a:ext cx="3038302" cy="17997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32040" y="28529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300192" y="28529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596336" y="28529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en angle 11"/>
          <p:cNvCxnSpPr/>
          <p:nvPr/>
        </p:nvCxnSpPr>
        <p:spPr>
          <a:xfrm rot="16200000" flipH="1">
            <a:off x="5292080" y="3645024"/>
            <a:ext cx="2520280" cy="1224136"/>
          </a:xfrm>
          <a:prstGeom prst="bentConnector3">
            <a:avLst>
              <a:gd name="adj1" fmla="val 34844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ngle 17"/>
          <p:cNvCxnSpPr/>
          <p:nvPr/>
        </p:nvCxnSpPr>
        <p:spPr>
          <a:xfrm rot="5400000" flipH="1" flipV="1">
            <a:off x="3419872" y="3284984"/>
            <a:ext cx="2448272" cy="288032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80112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308304" y="39330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DC7688-70EE-4C70-9482-F3096D0E9E8F}"/>
              </a:ext>
            </a:extLst>
          </p:cNvPr>
          <p:cNvSpPr/>
          <p:nvPr/>
        </p:nvSpPr>
        <p:spPr>
          <a:xfrm>
            <a:off x="251520" y="4966320"/>
            <a:ext cx="4752528" cy="1677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Cette dia vous permet de comprendre les deux premiers points de l’ordonnance : lesquels?</a:t>
            </a:r>
          </a:p>
        </p:txBody>
      </p:sp>
    </p:spTree>
    <p:extLst>
      <p:ext uri="{BB962C8B-B14F-4D97-AF65-F5344CB8AC3E}">
        <p14:creationId xmlns:p14="http://schemas.microsoft.com/office/powerpoint/2010/main" val="595236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dirty="0"/>
              <a:t> 2. Ordo 1. Ne pas aggraver le pb 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2040" y="28529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300192" y="28529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596336" y="28529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en angle 11"/>
          <p:cNvCxnSpPr/>
          <p:nvPr/>
        </p:nvCxnSpPr>
        <p:spPr>
          <a:xfrm rot="16200000" flipH="1">
            <a:off x="5292080" y="3645024"/>
            <a:ext cx="2520280" cy="1224136"/>
          </a:xfrm>
          <a:prstGeom prst="bentConnector3">
            <a:avLst>
              <a:gd name="adj1" fmla="val 34844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ngle 17"/>
          <p:cNvCxnSpPr/>
          <p:nvPr/>
        </p:nvCxnSpPr>
        <p:spPr>
          <a:xfrm rot="5400000" flipH="1" flipV="1">
            <a:off x="3419872" y="3284984"/>
            <a:ext cx="2448272" cy="288032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80112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308304" y="39330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FE39CC5A-5FF2-4B39-9CA4-180C62AC6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39" y="2780928"/>
            <a:ext cx="3957228" cy="263815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95ADEDF-7E25-4C8F-8E95-6372957A1B5C}"/>
              </a:ext>
            </a:extLst>
          </p:cNvPr>
          <p:cNvSpPr/>
          <p:nvPr/>
        </p:nvSpPr>
        <p:spPr>
          <a:xfrm>
            <a:off x="395536" y="5661248"/>
            <a:ext cx="396044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 ennemis dans la salle de bains</a:t>
            </a:r>
          </a:p>
          <a:p>
            <a:pPr algn="ctr"/>
            <a:r>
              <a:rPr lang="fr-FR" dirty="0"/>
              <a:t>Lesquels?</a:t>
            </a:r>
          </a:p>
        </p:txBody>
      </p:sp>
    </p:spTree>
    <p:extLst>
      <p:ext uri="{BB962C8B-B14F-4D97-AF65-F5344CB8AC3E}">
        <p14:creationId xmlns:p14="http://schemas.microsoft.com/office/powerpoint/2010/main" val="403503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08720"/>
            <a:ext cx="8382000" cy="106984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dirty="0"/>
              <a:t>2.Ordo 1. Ne pas aggraver le pb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/>
              <a:t>TOUS LES SAVONS</a:t>
            </a:r>
          </a:p>
        </p:txBody>
      </p:sp>
      <p:pic>
        <p:nvPicPr>
          <p:cNvPr id="7" name="Espace réservé du contenu 6" descr="eau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43275" y="3573016"/>
            <a:ext cx="3679097" cy="2448272"/>
          </a:xfrm>
        </p:spPr>
      </p:pic>
      <p:pic>
        <p:nvPicPr>
          <p:cNvPr id="8" name="Espace réservé du contenu 7" descr="savon doux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0073" y="3001890"/>
            <a:ext cx="3168351" cy="316835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Ordonnance 1° =  L’hygiène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bonnes consignes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29AC1FD-1330-47EA-8F5F-EA557682533B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/>
              <a:t>Les erreurs fréquentes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FR" sz="2800" dirty="0">
                <a:solidFill>
                  <a:srgbClr val="FF0000"/>
                </a:solidFill>
              </a:rPr>
              <a:t>Douche courte </a:t>
            </a:r>
            <a:r>
              <a:rPr lang="fr-FR" sz="2800" dirty="0">
                <a:solidFill>
                  <a:srgbClr val="FF0000"/>
                </a:solidFill>
                <a:sym typeface="Symbol"/>
              </a:rPr>
              <a:t>5 mn</a:t>
            </a:r>
          </a:p>
          <a:p>
            <a:endParaRPr lang="fr-FR" sz="2800" dirty="0"/>
          </a:p>
          <a:p>
            <a:r>
              <a:rPr lang="fr-FR" sz="2800" dirty="0"/>
              <a:t>Eau pas trop chaude</a:t>
            </a:r>
          </a:p>
          <a:p>
            <a:endParaRPr lang="fr-FR" sz="2800" dirty="0"/>
          </a:p>
          <a:p>
            <a:r>
              <a:rPr lang="fr-FR" sz="2800" dirty="0"/>
              <a:t>Produit sans savon </a:t>
            </a:r>
          </a:p>
          <a:p>
            <a:pPr>
              <a:buNone/>
            </a:pPr>
            <a:endParaRPr lang="fr-FR" sz="2800" dirty="0"/>
          </a:p>
          <a:p>
            <a:r>
              <a:rPr lang="fr-FR" sz="2800" dirty="0"/>
              <a:t>Une fois par jour voire moins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sz="11200" dirty="0"/>
              <a:t> Douche 10 mn</a:t>
            </a:r>
          </a:p>
          <a:p>
            <a:pPr marL="109728" indent="0">
              <a:buNone/>
            </a:pPr>
            <a:endParaRPr lang="fr-FR" sz="11200" dirty="0"/>
          </a:p>
          <a:p>
            <a:r>
              <a:rPr lang="fr-FR" sz="11200" dirty="0"/>
              <a:t>Douche chaude (soulage)</a:t>
            </a:r>
          </a:p>
          <a:p>
            <a:endParaRPr lang="fr-FR" sz="11200" dirty="0"/>
          </a:p>
          <a:p>
            <a:r>
              <a:rPr lang="fr-FR" sz="11200" dirty="0"/>
              <a:t>Savon le reste de la journée (mains)</a:t>
            </a:r>
          </a:p>
          <a:p>
            <a:endParaRPr lang="fr-FR" sz="11200" dirty="0"/>
          </a:p>
          <a:p>
            <a:pPr marL="109728" indent="0">
              <a:buNone/>
            </a:pPr>
            <a:endParaRPr lang="fr-FR" sz="11200" dirty="0"/>
          </a:p>
          <a:p>
            <a:endParaRPr lang="fr-FR" sz="11200" dirty="0"/>
          </a:p>
          <a:p>
            <a:endParaRPr lang="fr-FR" sz="11200" dirty="0"/>
          </a:p>
          <a:p>
            <a:endParaRPr lang="fr-FR" sz="11200" dirty="0"/>
          </a:p>
          <a:p>
            <a:pPr marL="109728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Dermatite atopique  : le plan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fr-FR" b="1" dirty="0"/>
              <a:t>rappel</a:t>
            </a:r>
            <a:r>
              <a:rPr lang="fr-FR" dirty="0"/>
              <a:t> sur la D.A. </a:t>
            </a:r>
          </a:p>
          <a:p>
            <a:pPr marL="624078" indent="-514350">
              <a:buFont typeface="+mj-lt"/>
              <a:buAutoNum type="arabicPeriod"/>
            </a:pPr>
            <a:endParaRPr lang="fr-FR" dirty="0"/>
          </a:p>
          <a:p>
            <a:pPr marL="624078" indent="-514350">
              <a:buFont typeface="+mj-lt"/>
              <a:buAutoNum type="arabicPeriod"/>
            </a:pPr>
            <a:r>
              <a:rPr lang="fr-FR" b="1" dirty="0"/>
              <a:t>l’ordonnance : toilette et hydratation</a:t>
            </a:r>
          </a:p>
          <a:p>
            <a:pPr marL="624078" indent="-514350">
              <a:buFont typeface="+mj-lt"/>
              <a:buAutoNum type="arabicPeriod"/>
            </a:pPr>
            <a:endParaRPr lang="fr-FR" b="1" dirty="0"/>
          </a:p>
          <a:p>
            <a:pPr marL="624078" indent="-514350">
              <a:buFont typeface="+mj-lt"/>
              <a:buAutoNum type="arabicPeriod"/>
            </a:pPr>
            <a:r>
              <a:rPr lang="fr-FR" b="1" dirty="0"/>
              <a:t>l’ordonnance : le dermocorticoïde</a:t>
            </a:r>
          </a:p>
          <a:p>
            <a:pPr marL="624078" indent="-514350">
              <a:buFont typeface="+mj-lt"/>
              <a:buAutoNum type="arabicPeriod"/>
            </a:pPr>
            <a:endParaRPr lang="fr-FR" b="1" dirty="0"/>
          </a:p>
          <a:p>
            <a:pPr marL="624078" indent="-514350">
              <a:buFont typeface="+mj-lt"/>
              <a:buAutoNum type="arabicPeriod"/>
            </a:pPr>
            <a:r>
              <a:rPr lang="fr-FR" b="1" dirty="0"/>
              <a:t>savoir expliquer l’ordonnance </a:t>
            </a:r>
          </a:p>
        </p:txBody>
      </p:sp>
    </p:spTree>
    <p:extLst>
      <p:ext uri="{BB962C8B-B14F-4D97-AF65-F5344CB8AC3E}">
        <p14:creationId xmlns:p14="http://schemas.microsoft.com/office/powerpoint/2010/main" val="2373091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dirty="0"/>
              <a:t> 2. Ordo. Gérer le pb du ciment</a:t>
            </a:r>
          </a:p>
        </p:txBody>
      </p:sp>
      <p:pic>
        <p:nvPicPr>
          <p:cNvPr id="6" name="Espace réservé du contenu 5" descr="20170611_12065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492896"/>
            <a:ext cx="3038302" cy="17997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32040" y="28529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300192" y="28529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596336" y="28529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en angle 11"/>
          <p:cNvCxnSpPr/>
          <p:nvPr/>
        </p:nvCxnSpPr>
        <p:spPr>
          <a:xfrm rot="16200000" flipH="1">
            <a:off x="5292080" y="3645024"/>
            <a:ext cx="2520280" cy="1224136"/>
          </a:xfrm>
          <a:prstGeom prst="bentConnector3">
            <a:avLst>
              <a:gd name="adj1" fmla="val 34844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ngle 17"/>
          <p:cNvCxnSpPr/>
          <p:nvPr/>
        </p:nvCxnSpPr>
        <p:spPr>
          <a:xfrm rot="5400000" flipH="1" flipV="1">
            <a:off x="3419872" y="3284984"/>
            <a:ext cx="2448272" cy="288032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80112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308304" y="39330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DC7688-70EE-4C70-9482-F3096D0E9E8F}"/>
              </a:ext>
            </a:extLst>
          </p:cNvPr>
          <p:cNvSpPr/>
          <p:nvPr/>
        </p:nvSpPr>
        <p:spPr>
          <a:xfrm>
            <a:off x="251520" y="4966320"/>
            <a:ext cx="4752528" cy="1677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Cette dia vous permet de comprendre les deux premiers points de l’ordonnance : lesquels?</a:t>
            </a:r>
          </a:p>
        </p:txBody>
      </p:sp>
    </p:spTree>
    <p:extLst>
      <p:ext uri="{BB962C8B-B14F-4D97-AF65-F5344CB8AC3E}">
        <p14:creationId xmlns:p14="http://schemas.microsoft.com/office/powerpoint/2010/main" val="2852152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dirty="0"/>
              <a:t> 2. Ordo 2. Réparer le ciment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2040" y="28529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300192" y="28529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596336" y="28529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en angle 11"/>
          <p:cNvCxnSpPr/>
          <p:nvPr/>
        </p:nvCxnSpPr>
        <p:spPr>
          <a:xfrm rot="16200000" flipH="1">
            <a:off x="5292080" y="3645024"/>
            <a:ext cx="2520280" cy="1224136"/>
          </a:xfrm>
          <a:prstGeom prst="bentConnector3">
            <a:avLst>
              <a:gd name="adj1" fmla="val 34844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ngle 17"/>
          <p:cNvCxnSpPr/>
          <p:nvPr/>
        </p:nvCxnSpPr>
        <p:spPr>
          <a:xfrm rot="5400000" flipH="1" flipV="1">
            <a:off x="3419872" y="3284984"/>
            <a:ext cx="2448272" cy="288032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80112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308304" y="39330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personne, extérieur, homme, sport&#10;&#10;Description générée automatiquement">
            <a:extLst>
              <a:ext uri="{FF2B5EF4-FFF2-40B4-BE49-F238E27FC236}">
                <a16:creationId xmlns:a16="http://schemas.microsoft.com/office/drawing/2014/main" id="{7915E006-E407-4703-A596-ED669BD7E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8" y="2672915"/>
            <a:ext cx="3770994" cy="2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64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dirty="0"/>
              <a:t>2. Ordo 2. L’émollient sert à :</a:t>
            </a:r>
          </a:p>
        </p:txBody>
      </p:sp>
      <p:pic>
        <p:nvPicPr>
          <p:cNvPr id="8" name="Espace réservé du contenu 7" descr="questionne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780930"/>
            <a:ext cx="2103100" cy="3505167"/>
          </a:xfrm>
        </p:spPr>
      </p:pic>
      <p:sp>
        <p:nvSpPr>
          <p:cNvPr id="4" name="Ellipse 3"/>
          <p:cNvSpPr/>
          <p:nvPr/>
        </p:nvSpPr>
        <p:spPr>
          <a:xfrm>
            <a:off x="827584" y="2636912"/>
            <a:ext cx="3096344" cy="134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Remplacer la cortisone</a:t>
            </a:r>
          </a:p>
        </p:txBody>
      </p:sp>
      <p:sp>
        <p:nvSpPr>
          <p:cNvPr id="5" name="Ellipse 4"/>
          <p:cNvSpPr/>
          <p:nvPr/>
        </p:nvSpPr>
        <p:spPr>
          <a:xfrm>
            <a:off x="6084168" y="2636912"/>
            <a:ext cx="216024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Traiter la peau sèche</a:t>
            </a:r>
          </a:p>
        </p:txBody>
      </p:sp>
      <p:sp>
        <p:nvSpPr>
          <p:cNvPr id="6" name="Ellipse 5"/>
          <p:cNvSpPr/>
          <p:nvPr/>
        </p:nvSpPr>
        <p:spPr>
          <a:xfrm>
            <a:off x="5796137" y="4869160"/>
            <a:ext cx="273630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Empêcher les particules de l’environnement de rentrer</a:t>
            </a:r>
          </a:p>
        </p:txBody>
      </p:sp>
      <p:sp>
        <p:nvSpPr>
          <p:cNvPr id="7" name="Ellipse 6"/>
          <p:cNvSpPr/>
          <p:nvPr/>
        </p:nvSpPr>
        <p:spPr>
          <a:xfrm>
            <a:off x="1043608" y="4941168"/>
            <a:ext cx="266429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Traiter le grattage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dirty="0"/>
              <a:t>2. Ordo 2. L’émollient sert à :</a:t>
            </a:r>
          </a:p>
        </p:txBody>
      </p:sp>
      <p:pic>
        <p:nvPicPr>
          <p:cNvPr id="8" name="Espace réservé du contenu 7" descr="questionnemen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07904" y="2780930"/>
            <a:ext cx="2103100" cy="3505167"/>
          </a:xfrm>
        </p:spPr>
      </p:pic>
      <p:sp>
        <p:nvSpPr>
          <p:cNvPr id="4" name="Ellipse 3"/>
          <p:cNvSpPr/>
          <p:nvPr/>
        </p:nvSpPr>
        <p:spPr>
          <a:xfrm>
            <a:off x="827584" y="2636912"/>
            <a:ext cx="3096344" cy="134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Remplacer la cortisone</a:t>
            </a:r>
          </a:p>
        </p:txBody>
      </p:sp>
      <p:sp>
        <p:nvSpPr>
          <p:cNvPr id="5" name="Ellipse 4"/>
          <p:cNvSpPr/>
          <p:nvPr/>
        </p:nvSpPr>
        <p:spPr>
          <a:xfrm>
            <a:off x="6084168" y="2636912"/>
            <a:ext cx="216024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Traiter la peau sèche</a:t>
            </a:r>
          </a:p>
        </p:txBody>
      </p:sp>
      <p:sp>
        <p:nvSpPr>
          <p:cNvPr id="6" name="Ellipse 5"/>
          <p:cNvSpPr/>
          <p:nvPr/>
        </p:nvSpPr>
        <p:spPr>
          <a:xfrm>
            <a:off x="5796137" y="4869160"/>
            <a:ext cx="273630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Empêcher les particules de l’environnement de rentrer</a:t>
            </a:r>
          </a:p>
        </p:txBody>
      </p:sp>
      <p:sp>
        <p:nvSpPr>
          <p:cNvPr id="7" name="Ellipse 6"/>
          <p:cNvSpPr/>
          <p:nvPr/>
        </p:nvSpPr>
        <p:spPr>
          <a:xfrm>
            <a:off x="1043608" y="4941168"/>
            <a:ext cx="266429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Traiter le grattage</a:t>
            </a:r>
          </a:p>
        </p:txBody>
      </p:sp>
    </p:spTree>
    <p:extLst>
      <p:ext uri="{BB962C8B-B14F-4D97-AF65-F5344CB8AC3E}">
        <p14:creationId xmlns:p14="http://schemas.microsoft.com/office/powerpoint/2010/main" val="1219347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dirty="0"/>
              <a:t>2. Ordo 2. Les émollients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           </a:t>
            </a:r>
          </a:p>
          <a:p>
            <a:pPr>
              <a:buFontTx/>
              <a:buChar char="-"/>
            </a:pPr>
            <a:r>
              <a:rPr lang="fr-FR" sz="2800" dirty="0"/>
              <a:t>Lequel?</a:t>
            </a:r>
          </a:p>
          <a:p>
            <a:pPr>
              <a:buFontTx/>
              <a:buChar char="-"/>
            </a:pPr>
            <a:r>
              <a:rPr lang="fr-FR" sz="2800" dirty="0"/>
              <a:t>Quand?</a:t>
            </a:r>
          </a:p>
          <a:p>
            <a:pPr>
              <a:buFontTx/>
              <a:buChar char="-"/>
            </a:pPr>
            <a:r>
              <a:rPr lang="fr-FR" sz="2800" dirty="0"/>
              <a:t>Combien de temps?</a:t>
            </a:r>
          </a:p>
          <a:p>
            <a:pPr>
              <a:buFontTx/>
              <a:buChar char="-"/>
            </a:pPr>
            <a:r>
              <a:rPr lang="fr-FR" sz="2800" dirty="0"/>
              <a:t>Où?</a:t>
            </a:r>
          </a:p>
          <a:p>
            <a:pPr>
              <a:buFontTx/>
              <a:buChar char="-"/>
            </a:pPr>
            <a:r>
              <a:rPr lang="fr-FR" sz="2800" dirty="0"/>
              <a:t>Quelle quantité?</a:t>
            </a:r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1A9533-B552-4388-B61F-6724D5B62A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/>
              <a:t>2. Ordo 2. Les émollients : lequel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/>
          <a:lstStyle/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                                    Crème</a:t>
            </a:r>
          </a:p>
          <a:p>
            <a:pPr>
              <a:buNone/>
            </a:pPr>
            <a:r>
              <a:rPr lang="fr-FR" dirty="0"/>
              <a:t>               Lait</a:t>
            </a:r>
          </a:p>
          <a:p>
            <a:pPr>
              <a:buNone/>
            </a:pPr>
            <a:r>
              <a:rPr lang="fr-FR" dirty="0"/>
              <a:t>                                                                       Baume                                        </a:t>
            </a:r>
          </a:p>
          <a:p>
            <a:pPr>
              <a:buNone/>
            </a:pPr>
            <a:r>
              <a:rPr lang="fr-FR" dirty="0"/>
              <a:t>     Huile                                                              Cérat</a:t>
            </a:r>
          </a:p>
          <a:p>
            <a:pPr>
              <a:buNone/>
            </a:pPr>
            <a:r>
              <a:rPr lang="fr-FR" dirty="0"/>
              <a:t>---                                                                              +++</a:t>
            </a:r>
          </a:p>
        </p:txBody>
      </p:sp>
      <p:sp>
        <p:nvSpPr>
          <p:cNvPr id="5" name="Flèche en arc 4"/>
          <p:cNvSpPr/>
          <p:nvPr/>
        </p:nvSpPr>
        <p:spPr>
          <a:xfrm>
            <a:off x="2483769" y="4005064"/>
            <a:ext cx="4248472" cy="237626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dirty="0"/>
              <a:t>2. Ordo 2. Les émollients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      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Lequel?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Quand?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Combien de temps?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Où?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Quelle quantité?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1A9533-B552-4388-B61F-6724D5B62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4842" y="2564904"/>
            <a:ext cx="4038600" cy="4525963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Après la douche</a:t>
            </a:r>
          </a:p>
          <a:p>
            <a:endParaRPr lang="fr-FR" dirty="0"/>
          </a:p>
          <a:p>
            <a:r>
              <a:rPr lang="fr-FR" dirty="0"/>
              <a:t>Toute la vie</a:t>
            </a:r>
          </a:p>
          <a:p>
            <a:endParaRPr lang="fr-FR" dirty="0"/>
          </a:p>
          <a:p>
            <a:r>
              <a:rPr lang="fr-FR" dirty="0"/>
              <a:t>Corps entier, visage, paupières</a:t>
            </a:r>
          </a:p>
          <a:p>
            <a:endParaRPr lang="fr-FR" dirty="0"/>
          </a:p>
          <a:p>
            <a:r>
              <a:rPr lang="fr-FR" dirty="0"/>
              <a:t>30 gr par jour pour un adulte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457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dirty="0"/>
              <a:t>2. Ordo 2. Les émollients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           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21E38A-287A-40A6-829A-E5ED028FACCC}"/>
              </a:ext>
            </a:extLst>
          </p:cNvPr>
          <p:cNvSpPr/>
          <p:nvPr/>
        </p:nvSpPr>
        <p:spPr>
          <a:xfrm>
            <a:off x="1403648" y="2525280"/>
            <a:ext cx="6120680" cy="352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Les erreurs :</a:t>
            </a:r>
          </a:p>
          <a:p>
            <a:pPr algn="ctr"/>
            <a:endParaRPr lang="fr-FR" sz="3200" b="1" dirty="0"/>
          </a:p>
          <a:p>
            <a:pPr algn="ctr"/>
            <a:r>
              <a:rPr lang="fr-FR" sz="2400" dirty="0"/>
              <a:t>Ne jamais en mettre</a:t>
            </a:r>
          </a:p>
          <a:p>
            <a:pPr algn="ctr"/>
            <a:r>
              <a:rPr lang="fr-FR" sz="2400" dirty="0"/>
              <a:t>Ne pas en mettre assez</a:t>
            </a:r>
          </a:p>
          <a:p>
            <a:pPr algn="ctr"/>
            <a:r>
              <a:rPr lang="fr-FR" sz="2400" dirty="0"/>
              <a:t>En mettre quand ça commence à gratter</a:t>
            </a:r>
          </a:p>
          <a:p>
            <a:pPr algn="ctr"/>
            <a:r>
              <a:rPr lang="fr-FR" sz="2400" dirty="0"/>
              <a:t>Utiliser les huiles végétales</a:t>
            </a:r>
          </a:p>
        </p:txBody>
      </p:sp>
    </p:spTree>
    <p:extLst>
      <p:ext uri="{BB962C8B-B14F-4D97-AF65-F5344CB8AC3E}">
        <p14:creationId xmlns:p14="http://schemas.microsoft.com/office/powerpoint/2010/main" val="1269420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/>
              <a:t>2. Ordonnance 1et 2 : 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fr-FR" dirty="0"/>
              <a:t>         Intérêt de limite de chaque conseil : </a:t>
            </a:r>
          </a:p>
          <a:p>
            <a:pPr marL="109728" indent="0">
              <a:buNone/>
            </a:pPr>
            <a:r>
              <a:rPr lang="fr-FR" b="1" dirty="0"/>
              <a:t>1. L’hygiène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sert à laver,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elle ne sert pas à traiter l’eczéma,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elle ne doit pas aggraver le pb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 marL="109728" indent="0">
              <a:buNone/>
            </a:pPr>
            <a:r>
              <a:rPr lang="fr-FR" b="1" dirty="0"/>
              <a:t>2. L’hydratation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sert à étanchéifier la peau,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elle ne sert pas à traiter l’eczéma,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elle compense le pb de porosité</a:t>
            </a:r>
          </a:p>
        </p:txBody>
      </p:sp>
    </p:spTree>
    <p:extLst>
      <p:ext uri="{BB962C8B-B14F-4D97-AF65-F5344CB8AC3E}">
        <p14:creationId xmlns:p14="http://schemas.microsoft.com/office/powerpoint/2010/main" val="2328868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Dermatite atopique  : le plan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fr-FR" b="1" dirty="0">
                <a:solidFill>
                  <a:srgbClr val="00B050"/>
                </a:solidFill>
              </a:rPr>
              <a:t>rappel</a:t>
            </a:r>
            <a:r>
              <a:rPr lang="fr-FR" dirty="0">
                <a:solidFill>
                  <a:srgbClr val="00B050"/>
                </a:solidFill>
              </a:rPr>
              <a:t> sur la D.A. </a:t>
            </a:r>
          </a:p>
          <a:p>
            <a:pPr marL="624078" indent="-514350">
              <a:buFont typeface="+mj-lt"/>
              <a:buAutoNum type="arabicPeriod"/>
            </a:pPr>
            <a:endParaRPr lang="fr-FR" dirty="0"/>
          </a:p>
          <a:p>
            <a:pPr marL="624078" indent="-514350">
              <a:buFont typeface="+mj-lt"/>
              <a:buAutoNum type="arabicPeriod"/>
            </a:pPr>
            <a:r>
              <a:rPr lang="fr-FR" b="1" dirty="0">
                <a:solidFill>
                  <a:srgbClr val="00B050"/>
                </a:solidFill>
              </a:rPr>
              <a:t>l’ordonnance : toilette et hydratation</a:t>
            </a:r>
          </a:p>
          <a:p>
            <a:pPr marL="624078" indent="-514350">
              <a:buFont typeface="+mj-lt"/>
              <a:buAutoNum type="arabicPeriod"/>
            </a:pPr>
            <a:endParaRPr lang="fr-FR" b="1" dirty="0"/>
          </a:p>
          <a:p>
            <a:pPr marL="624078" indent="-514350">
              <a:buFont typeface="+mj-lt"/>
              <a:buAutoNum type="arabicPeriod"/>
            </a:pPr>
            <a:r>
              <a:rPr lang="fr-FR" b="1" dirty="0"/>
              <a:t>l’ordonnance : la dermocorticoïde</a:t>
            </a:r>
          </a:p>
          <a:p>
            <a:pPr marL="624078" indent="-514350">
              <a:buFont typeface="+mj-lt"/>
              <a:buAutoNum type="arabicPeriod"/>
            </a:pPr>
            <a:endParaRPr lang="fr-FR" b="1" dirty="0"/>
          </a:p>
          <a:p>
            <a:pPr marL="624078" indent="-514350">
              <a:buFont typeface="+mj-lt"/>
              <a:buAutoNum type="arabicPeriod"/>
            </a:pPr>
            <a:r>
              <a:rPr lang="fr-FR" b="1" dirty="0"/>
              <a:t>savoir expliquer l’ordonnance </a:t>
            </a:r>
          </a:p>
        </p:txBody>
      </p:sp>
    </p:spTree>
    <p:extLst>
      <p:ext uri="{BB962C8B-B14F-4D97-AF65-F5344CB8AC3E}">
        <p14:creationId xmlns:p14="http://schemas.microsoft.com/office/powerpoint/2010/main" val="1847308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solidFill>
            <a:srgbClr val="FFC000"/>
          </a:solidFill>
        </p:spPr>
        <p:txBody>
          <a:bodyPr/>
          <a:lstStyle/>
          <a:p>
            <a:r>
              <a:rPr lang="fr-FR" dirty="0"/>
              <a:t>1. Rappel. Nuages de mots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1979712" y="2276872"/>
            <a:ext cx="237626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Proliférative</a:t>
            </a:r>
          </a:p>
        </p:txBody>
      </p:sp>
      <p:sp>
        <p:nvSpPr>
          <p:cNvPr id="7" name="Ellipse 6"/>
          <p:cNvSpPr/>
          <p:nvPr/>
        </p:nvSpPr>
        <p:spPr>
          <a:xfrm rot="974184">
            <a:off x="6020733" y="2301870"/>
            <a:ext cx="236955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Dégénérative</a:t>
            </a:r>
          </a:p>
        </p:txBody>
      </p:sp>
      <p:sp>
        <p:nvSpPr>
          <p:cNvPr id="8" name="Ellipse 7"/>
          <p:cNvSpPr/>
          <p:nvPr/>
        </p:nvSpPr>
        <p:spPr>
          <a:xfrm rot="21436658">
            <a:off x="820749" y="3926390"/>
            <a:ext cx="185387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Infectieuse</a:t>
            </a:r>
          </a:p>
        </p:txBody>
      </p:sp>
      <p:sp>
        <p:nvSpPr>
          <p:cNvPr id="9" name="Ellipse 8"/>
          <p:cNvSpPr/>
          <p:nvPr/>
        </p:nvSpPr>
        <p:spPr>
          <a:xfrm>
            <a:off x="3347864" y="3645024"/>
            <a:ext cx="201622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Auto immune</a:t>
            </a:r>
          </a:p>
        </p:txBody>
      </p:sp>
      <p:sp>
        <p:nvSpPr>
          <p:cNvPr id="10" name="Ellipse 9"/>
          <p:cNvSpPr/>
          <p:nvPr/>
        </p:nvSpPr>
        <p:spPr>
          <a:xfrm>
            <a:off x="2123728" y="5301208"/>
            <a:ext cx="273630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Inflammatoire</a:t>
            </a:r>
          </a:p>
        </p:txBody>
      </p:sp>
      <p:sp>
        <p:nvSpPr>
          <p:cNvPr id="11" name="Ellipse 10"/>
          <p:cNvSpPr/>
          <p:nvPr/>
        </p:nvSpPr>
        <p:spPr>
          <a:xfrm>
            <a:off x="6084168" y="3933056"/>
            <a:ext cx="21602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Allergique</a:t>
            </a:r>
          </a:p>
        </p:txBody>
      </p:sp>
      <p:sp>
        <p:nvSpPr>
          <p:cNvPr id="12" name="Ellipse 11"/>
          <p:cNvSpPr/>
          <p:nvPr/>
        </p:nvSpPr>
        <p:spPr>
          <a:xfrm>
            <a:off x="5724128" y="5301208"/>
            <a:ext cx="252028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Carentielle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fr-FR" dirty="0"/>
              <a:t>   1.Rappel. Le jeu des 4 différences</a:t>
            </a:r>
          </a:p>
        </p:txBody>
      </p:sp>
      <p:pic>
        <p:nvPicPr>
          <p:cNvPr id="5" name="Espace réservé du contenu 4" descr="peau norma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003623"/>
            <a:ext cx="4824536" cy="3153467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476B53-349A-4676-9E8E-8A60C9AC97D7}"/>
              </a:ext>
            </a:extLst>
          </p:cNvPr>
          <p:cNvSpPr/>
          <p:nvPr/>
        </p:nvSpPr>
        <p:spPr>
          <a:xfrm>
            <a:off x="1547664" y="5301208"/>
            <a:ext cx="5616624" cy="1535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fr-FR" dirty="0"/>
              <a:t>Les failles dans le mur</a:t>
            </a:r>
          </a:p>
          <a:p>
            <a:pPr marL="342900" indent="-342900" algn="ctr">
              <a:buAutoNum type="arabicPeriod"/>
            </a:pPr>
            <a:r>
              <a:rPr lang="fr-FR" dirty="0"/>
              <a:t>Les particules de l’environnement qui passent</a:t>
            </a:r>
          </a:p>
          <a:p>
            <a:pPr marL="342900" indent="-342900" algn="ctr">
              <a:buAutoNum type="arabicPeriod"/>
            </a:pPr>
            <a:r>
              <a:rPr lang="fr-FR" dirty="0"/>
              <a:t>La réponse des deux systèmes immunitaires</a:t>
            </a:r>
          </a:p>
          <a:p>
            <a:pPr marL="342900" indent="-342900" algn="ctr">
              <a:buAutoNum type="arabicPeriod"/>
            </a:pPr>
            <a:r>
              <a:rPr lang="fr-FR" dirty="0"/>
              <a:t>Le microbiote est envahi par le staphylocoque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47901D1E-E688-4EA8-8382-BE2508A559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78954"/>
            <a:ext cx="3790788" cy="3140036"/>
          </a:xfrm>
        </p:spPr>
      </p:pic>
    </p:spTree>
    <p:extLst>
      <p:ext uri="{BB962C8B-B14F-4D97-AF65-F5344CB8AC3E}">
        <p14:creationId xmlns:p14="http://schemas.microsoft.com/office/powerpoint/2010/main" val="1608513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/>
              <a:t>3. Ordo. Les dermocorticoïdes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fr-FR" dirty="0"/>
          </a:p>
          <a:p>
            <a:pPr marL="109728" indent="0">
              <a:buNone/>
            </a:pPr>
            <a:endParaRPr lang="fr-FR" dirty="0"/>
          </a:p>
          <a:p>
            <a:pPr marL="109728" indent="0">
              <a:buNone/>
            </a:pPr>
            <a:r>
              <a:rPr lang="fr-FR" dirty="0"/>
              <a:t>Exprimer craintes et à priori </a:t>
            </a:r>
          </a:p>
          <a:p>
            <a:pPr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737824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fr-FR" sz="2600" b="1" dirty="0" err="1"/>
              <a:t>Corticophobie</a:t>
            </a:r>
            <a:r>
              <a:rPr lang="fr-FR" sz="2600" b="1" dirty="0"/>
              <a:t> du pharmacien d’officine: un frein à la bonne application des dermocorticoïdes dans certaines pathologies chroniques comme la dermatite </a:t>
            </a:r>
            <a:r>
              <a:rPr lang="fr-FR" sz="2600" b="1" dirty="0" err="1"/>
              <a:t>atopique</a:t>
            </a:r>
            <a:r>
              <a:rPr lang="fr-FR" sz="2600" b="1" dirty="0"/>
              <a:t>.</a:t>
            </a:r>
          </a:p>
          <a:p>
            <a:pPr marL="109728" indent="0">
              <a:buNone/>
            </a:pPr>
            <a:endParaRPr lang="fr-FR" sz="2000" dirty="0"/>
          </a:p>
          <a:p>
            <a:pPr marL="109728" indent="0">
              <a:buNone/>
            </a:pPr>
            <a:r>
              <a:rPr lang="fr-FR" sz="2000" dirty="0"/>
              <a:t>1-  Les dermocorticoïdes, c’est très fort et ça a des effets secondaires comme la cortisone utilisée par voie orale.</a:t>
            </a:r>
          </a:p>
          <a:p>
            <a:pPr marL="109728" indent="0">
              <a:buNone/>
            </a:pPr>
            <a:r>
              <a:rPr lang="fr-FR" sz="2000" dirty="0"/>
              <a:t> </a:t>
            </a:r>
          </a:p>
          <a:p>
            <a:pPr marL="109728" indent="0">
              <a:buNone/>
            </a:pPr>
            <a:r>
              <a:rPr lang="fr-FR" sz="2000" dirty="0"/>
              <a:t>        VRAI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fr-FR" sz="2000" dirty="0"/>
              <a:t>  </a:t>
            </a:r>
            <a:r>
              <a:rPr lang="fr-FR" sz="2000" dirty="0">
                <a:solidFill>
                  <a:srgbClr val="FF0000"/>
                </a:solidFill>
              </a:rPr>
              <a:t>FAUX </a:t>
            </a:r>
            <a:r>
              <a:rPr lang="fr-FR" sz="20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fr-FR" sz="2000" dirty="0">
              <a:solidFill>
                <a:srgbClr val="FF0000"/>
              </a:solidFill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2000" dirty="0"/>
              <a:t>                   Très sûr(e) </a:t>
            </a:r>
            <a:r>
              <a:rPr lang="fr-FR" sz="20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   </a:t>
            </a:r>
            <a:r>
              <a:rPr lang="fr-FR" sz="2000" dirty="0"/>
              <a:t> sûr(e)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2000" dirty="0"/>
              <a:t>peu sûr (e )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2000" dirty="0"/>
              <a:t> pas sûr(e)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pPr marL="109728" indent="0">
              <a:buNone/>
            </a:pPr>
            <a:endParaRPr lang="fr-FR" sz="20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2000" dirty="0"/>
              <a:t>2- Le patient peut s’exposer au soleil quand il utilise des dermocorticoïdes </a:t>
            </a:r>
          </a:p>
          <a:p>
            <a:pPr marL="109728" indent="0">
              <a:buNone/>
            </a:pPr>
            <a:r>
              <a:rPr lang="fr-FR" sz="2000" dirty="0"/>
              <a:t>        </a:t>
            </a:r>
          </a:p>
          <a:p>
            <a:pPr marL="109728" indent="0">
              <a:buNone/>
            </a:pPr>
            <a:r>
              <a:rPr lang="fr-FR" sz="2000" dirty="0"/>
              <a:t>        </a:t>
            </a:r>
            <a:r>
              <a:rPr lang="fr-FR" sz="2000" dirty="0">
                <a:solidFill>
                  <a:srgbClr val="FF0000"/>
                </a:solidFill>
              </a:rPr>
              <a:t>VRAI </a:t>
            </a:r>
            <a:r>
              <a:rPr lang="fr-FR" sz="20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fr-FR" sz="2000" dirty="0">
                <a:solidFill>
                  <a:srgbClr val="FF0000"/>
                </a:solidFill>
              </a:rPr>
              <a:t>  </a:t>
            </a:r>
            <a:r>
              <a:rPr lang="fr-FR" sz="2000" dirty="0"/>
              <a:t>FAUX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pPr marL="109728" indent="0">
              <a:buNone/>
            </a:pPr>
            <a:r>
              <a:rPr lang="fr-FR" sz="2000" dirty="0"/>
              <a:t>                   Très sûr(e)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fr-FR" sz="2000" dirty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   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/>
              <a:t>sûr(e)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2000" dirty="0"/>
              <a:t>peu sûr (e )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2000" dirty="0"/>
              <a:t> pas sûr(e)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pPr marL="109728" indent="0">
              <a:buNone/>
            </a:pPr>
            <a:endParaRPr lang="fr-FR" sz="20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2000" dirty="0">
                <a:ea typeface="ＭＳ ゴシック"/>
                <a:cs typeface="ＭＳ ゴシック"/>
              </a:rPr>
              <a:t>3-  Sur une même ordonnance, le prescripteur peut prescrire différentes formes de dermocorticoïdes ( crème, pommade)</a:t>
            </a:r>
          </a:p>
          <a:p>
            <a:pPr marL="109728" indent="0">
              <a:buNone/>
            </a:pPr>
            <a:endParaRPr lang="fr-FR" sz="2000" dirty="0"/>
          </a:p>
          <a:p>
            <a:pPr marL="109728" indent="0">
              <a:buNone/>
            </a:pPr>
            <a:r>
              <a:rPr lang="fr-FR" sz="2000" dirty="0"/>
              <a:t>       </a:t>
            </a:r>
            <a:r>
              <a:rPr lang="fr-FR" sz="2000" dirty="0">
                <a:solidFill>
                  <a:srgbClr val="FF0000"/>
                </a:solidFill>
              </a:rPr>
              <a:t> VRAI </a:t>
            </a:r>
            <a:r>
              <a:rPr lang="fr-FR" sz="20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fr-FR" sz="2000" dirty="0">
                <a:solidFill>
                  <a:srgbClr val="FF0000"/>
                </a:solidFill>
              </a:rPr>
              <a:t>  </a:t>
            </a:r>
            <a:r>
              <a:rPr lang="fr-FR" sz="2000" dirty="0"/>
              <a:t>FAUX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pPr marL="109728" indent="0">
              <a:buNone/>
            </a:pPr>
            <a:r>
              <a:rPr lang="fr-FR" sz="2000" dirty="0"/>
              <a:t>                   Très sûr(e) </a:t>
            </a:r>
            <a:r>
              <a:rPr lang="fr-FR" sz="20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fr-FR" sz="2000" dirty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  </a:t>
            </a:r>
            <a:r>
              <a:rPr lang="fr-FR" sz="2000" dirty="0"/>
              <a:t> sûr(e)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2000" dirty="0"/>
              <a:t>peu sûr (e )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2000" dirty="0"/>
              <a:t> pas sûr(e)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pPr marL="109728" indent="0">
              <a:buNone/>
            </a:pPr>
            <a:endParaRPr lang="fr-FR" sz="20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20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071623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620688"/>
            <a:ext cx="8424936" cy="6120680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fr-FR" sz="1800" dirty="0"/>
              <a:t>4- Quand ils sont bien indiqués, les dermocorticoïdes ne fragilisent pas la peau, même quand ils sont utilisés au long cours.</a:t>
            </a:r>
          </a:p>
          <a:p>
            <a:pPr marL="109728" indent="0">
              <a:buNone/>
            </a:pPr>
            <a:endParaRPr lang="fr-FR" sz="1800" dirty="0"/>
          </a:p>
          <a:p>
            <a:pPr marL="109728" indent="0">
              <a:buNone/>
            </a:pPr>
            <a:r>
              <a:rPr lang="fr-FR" sz="1800" dirty="0"/>
              <a:t>        </a:t>
            </a:r>
            <a:r>
              <a:rPr lang="fr-FR" sz="1800" dirty="0">
                <a:solidFill>
                  <a:srgbClr val="FF0000"/>
                </a:solidFill>
              </a:rPr>
              <a:t>VRAI </a:t>
            </a:r>
            <a:r>
              <a:rPr lang="fr-FR" sz="18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fr-FR" sz="1800" dirty="0">
                <a:solidFill>
                  <a:srgbClr val="FF0000"/>
                </a:solidFill>
              </a:rPr>
              <a:t>  </a:t>
            </a:r>
            <a:r>
              <a:rPr lang="fr-FR" sz="1800" dirty="0"/>
              <a:t>FAUX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pPr marL="109728" indent="0">
              <a:buNone/>
            </a:pPr>
            <a:r>
              <a:rPr lang="fr-FR" sz="1800" dirty="0"/>
              <a:t>                   Très sûr(e) </a:t>
            </a:r>
            <a:r>
              <a:rPr lang="fr-FR" sz="18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   </a:t>
            </a:r>
            <a:r>
              <a:rPr lang="fr-FR" sz="1800" dirty="0"/>
              <a:t> sûr(e)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peu sûr (e )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 pas sûr(e)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pPr marL="109728" indent="0">
              <a:buNone/>
            </a:pPr>
            <a:endParaRPr lang="fr-FR" sz="18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>
                <a:ea typeface="ＭＳ ゴシック"/>
                <a:cs typeface="ＭＳ ゴシック"/>
              </a:rPr>
              <a:t>5- Le médecin généraliste n’est pas habilité à prescrire des dermocorticoïdes au long cours.</a:t>
            </a:r>
          </a:p>
          <a:p>
            <a:pPr marL="109728" indent="0">
              <a:buNone/>
            </a:pP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/>
              <a:t>       VRAI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fr-FR" sz="1800" dirty="0"/>
              <a:t>  </a:t>
            </a:r>
            <a:r>
              <a:rPr lang="fr-FR" sz="1800" dirty="0">
                <a:solidFill>
                  <a:srgbClr val="FF0000"/>
                </a:solidFill>
              </a:rPr>
              <a:t>FAUX</a:t>
            </a:r>
            <a:r>
              <a:rPr lang="fr-FR" sz="1800" dirty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fr-FR" sz="18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fr-FR" sz="1800" dirty="0">
              <a:solidFill>
                <a:srgbClr val="FF0000"/>
              </a:solidFill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/>
              <a:t>                   Très sûr(e) </a:t>
            </a:r>
            <a:r>
              <a:rPr lang="fr-FR" sz="18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   </a:t>
            </a:r>
            <a:r>
              <a:rPr lang="fr-FR" sz="1800" dirty="0"/>
              <a:t> sûr(e)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peu sûr (e )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 pas sûr(e)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pPr marL="109728" indent="0">
              <a:buNone/>
            </a:pPr>
            <a:endParaRPr lang="fr-FR" sz="18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>
                <a:ea typeface="ＭＳ ゴシック"/>
                <a:cs typeface="ＭＳ ゴシック"/>
              </a:rPr>
              <a:t>6- Le nombre de tubes de dermocorticoïdes prescrit en une seule fois n’est pas limité.</a:t>
            </a:r>
          </a:p>
          <a:p>
            <a:pPr marL="109728" indent="0">
              <a:buNone/>
            </a:pP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/>
              <a:t>       </a:t>
            </a:r>
            <a:r>
              <a:rPr lang="fr-FR" sz="1800" dirty="0">
                <a:solidFill>
                  <a:srgbClr val="FF0000"/>
                </a:solidFill>
              </a:rPr>
              <a:t>VRAI </a:t>
            </a:r>
            <a:r>
              <a:rPr lang="fr-FR" sz="18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fr-FR" sz="1800" dirty="0">
                <a:solidFill>
                  <a:srgbClr val="FF0000"/>
                </a:solidFill>
              </a:rPr>
              <a:t>  </a:t>
            </a:r>
            <a:r>
              <a:rPr lang="fr-FR" sz="1800" dirty="0"/>
              <a:t>FAUX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pPr marL="109728" indent="0">
              <a:buNone/>
            </a:pPr>
            <a:r>
              <a:rPr lang="fr-FR" sz="1800" dirty="0"/>
              <a:t>                   Très sûr(e) </a:t>
            </a:r>
            <a:r>
              <a:rPr lang="fr-FR" sz="18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   </a:t>
            </a:r>
            <a:r>
              <a:rPr lang="fr-FR" sz="1800" dirty="0"/>
              <a:t> sûr(e)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peu sûr (e )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 pas sûr(e)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</a:t>
            </a: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18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>
                <a:ea typeface="ＭＳ ゴシック"/>
                <a:cs typeface="ＭＳ ゴシック"/>
              </a:rPr>
              <a:t>7- Lors de la dispensation d’un dermocorticoïde, je délivre un seul tube à la fois, même si la prescription en stipule plus.</a:t>
            </a:r>
          </a:p>
          <a:p>
            <a:pPr marL="109728" indent="0">
              <a:buNone/>
            </a:pP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/>
              <a:t>       OUI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  </a:t>
            </a:r>
            <a:r>
              <a:rPr lang="fr-FR" sz="1800" dirty="0">
                <a:solidFill>
                  <a:srgbClr val="FF0000"/>
                </a:solidFill>
              </a:rPr>
              <a:t>NON </a:t>
            </a:r>
            <a:r>
              <a:rPr lang="fr-FR" sz="18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fr-FR" sz="1800" dirty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    </a:t>
            </a:r>
            <a:r>
              <a:rPr lang="fr-FR" sz="1800" dirty="0">
                <a:ea typeface="ＭＳ ゴシック"/>
                <a:cs typeface="ＭＳ ゴシック"/>
              </a:rPr>
              <a:t>NE SAIT PAS</a:t>
            </a:r>
            <a:r>
              <a:rPr lang="fr-FR" sz="1800" dirty="0"/>
              <a:t>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 </a:t>
            </a:r>
          </a:p>
          <a:p>
            <a:pPr marL="109728" indent="0">
              <a:buNone/>
            </a:pPr>
            <a:endParaRPr lang="fr-FR" sz="18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>
                <a:ea typeface="ＭＳ ゴシック"/>
                <a:cs typeface="ＭＳ ゴシック"/>
              </a:rPr>
              <a:t>8- Je conseille d’utiliser le dermocorticoïde sur une sone élargie par rapport à la zone d’eczéma.</a:t>
            </a:r>
          </a:p>
          <a:p>
            <a:pPr marL="109728" indent="0">
              <a:buNone/>
            </a:pP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/>
              <a:t> </a:t>
            </a:r>
            <a:r>
              <a:rPr lang="fr-FR" sz="1800" dirty="0">
                <a:solidFill>
                  <a:srgbClr val="FF0000"/>
                </a:solidFill>
              </a:rPr>
              <a:t>      OUI </a:t>
            </a:r>
            <a:r>
              <a:rPr lang="fr-FR" sz="18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fr-FR" sz="1800" dirty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   </a:t>
            </a:r>
            <a:r>
              <a:rPr lang="fr-FR" sz="1800" dirty="0">
                <a:solidFill>
                  <a:srgbClr val="FF0000"/>
                </a:solidFill>
              </a:rPr>
              <a:t>  </a:t>
            </a:r>
            <a:r>
              <a:rPr lang="fr-FR" sz="1800" dirty="0"/>
              <a:t>NON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 </a:t>
            </a:r>
            <a:r>
              <a:rPr lang="fr-FR" sz="1800" dirty="0">
                <a:ea typeface="ＭＳ ゴシック"/>
                <a:cs typeface="ＭＳ ゴシック"/>
              </a:rPr>
              <a:t>NE SAIT PAS</a:t>
            </a:r>
            <a:r>
              <a:rPr lang="fr-FR" sz="1800" dirty="0"/>
              <a:t>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</a:t>
            </a: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18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18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842572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548680"/>
            <a:ext cx="8424936" cy="612068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fr-FR" sz="1800" dirty="0"/>
              <a:t>9- Je conseille d’utiliser le dermocorticoïde en diminuant progressivement son application: un jour sur deux, puis un jour sur trois.</a:t>
            </a:r>
          </a:p>
          <a:p>
            <a:pPr marL="109728" indent="0">
              <a:buNone/>
            </a:pPr>
            <a:endParaRPr lang="fr-FR" sz="1800" dirty="0"/>
          </a:p>
          <a:p>
            <a:pPr marL="109728" indent="0">
              <a:buNone/>
            </a:pPr>
            <a:r>
              <a:rPr lang="fr-FR" sz="1800" dirty="0"/>
              <a:t>      OUI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  </a:t>
            </a:r>
            <a:r>
              <a:rPr lang="fr-FR" sz="1800" dirty="0">
                <a:solidFill>
                  <a:srgbClr val="FF0000"/>
                </a:solidFill>
              </a:rPr>
              <a:t>NON </a:t>
            </a:r>
            <a:r>
              <a:rPr lang="fr-FR" sz="18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fr-FR" sz="1800" dirty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    </a:t>
            </a:r>
            <a:r>
              <a:rPr lang="fr-FR" sz="1800" dirty="0">
                <a:ea typeface="ＭＳ ゴシック"/>
                <a:cs typeface="ＭＳ ゴシック"/>
              </a:rPr>
              <a:t>NE SAIT PAS</a:t>
            </a:r>
            <a:r>
              <a:rPr lang="fr-FR" sz="1800" dirty="0"/>
              <a:t>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</a:t>
            </a:r>
          </a:p>
          <a:p>
            <a:pPr marL="109728" indent="0">
              <a:buNone/>
            </a:pPr>
            <a:endParaRPr lang="fr-FR" sz="18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>
                <a:ea typeface="ＭＳ ゴシック"/>
                <a:cs typeface="ＭＳ ゴシック"/>
              </a:rPr>
              <a:t>10- J’interdis l’application du dermocorticoïde sur le visage.</a:t>
            </a:r>
          </a:p>
          <a:p>
            <a:pPr marL="109728" indent="0">
              <a:buNone/>
            </a:pP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/>
              <a:t>      OUI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  </a:t>
            </a:r>
            <a:r>
              <a:rPr lang="fr-FR" sz="1800" dirty="0">
                <a:solidFill>
                  <a:srgbClr val="FF0000"/>
                </a:solidFill>
              </a:rPr>
              <a:t>NON </a:t>
            </a:r>
            <a:r>
              <a:rPr lang="fr-FR" sz="18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fr-FR" sz="1800" dirty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    </a:t>
            </a:r>
            <a:r>
              <a:rPr lang="fr-FR" sz="1800" dirty="0">
                <a:ea typeface="ＭＳ ゴシック"/>
                <a:cs typeface="ＭＳ ゴシック"/>
              </a:rPr>
              <a:t>NE SAIT PAS</a:t>
            </a:r>
            <a:r>
              <a:rPr lang="fr-FR" sz="1800" dirty="0"/>
              <a:t>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pPr marL="109728" indent="0">
              <a:buNone/>
            </a:pPr>
            <a:endParaRPr lang="fr-FR" sz="1800" dirty="0">
              <a:latin typeface="ＭＳ ゴシック"/>
              <a:ea typeface="ＭＳ ゴシック"/>
              <a:cs typeface="ＭＳ 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75577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/>
              <a:t>3. Ordo. Les dermocorticoïdes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Pourquoi et quand ?</a:t>
            </a:r>
          </a:p>
          <a:p>
            <a:endParaRPr lang="fr-FR" dirty="0"/>
          </a:p>
          <a:p>
            <a:pPr marL="109728" indent="0">
              <a:buNone/>
            </a:pPr>
            <a:r>
              <a:rPr lang="fr-FR" dirty="0"/>
              <a:t>            </a:t>
            </a:r>
            <a:r>
              <a:rPr lang="fr-FR" dirty="0">
                <a:solidFill>
                  <a:srgbClr val="FF6600"/>
                </a:solidFill>
              </a:rPr>
              <a:t>DEFINITION D’UNE CRISE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/>
              <a:t>3. Ordo. Les dermocorticoïdes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Pourquoi et quand ?</a:t>
            </a:r>
          </a:p>
          <a:p>
            <a:endParaRPr lang="fr-FR" dirty="0"/>
          </a:p>
          <a:p>
            <a:pPr marL="109728" indent="0">
              <a:buNone/>
            </a:pPr>
            <a:r>
              <a:rPr lang="fr-FR" dirty="0"/>
              <a:t>            </a:t>
            </a:r>
            <a:r>
              <a:rPr lang="fr-FR" dirty="0">
                <a:solidFill>
                  <a:srgbClr val="FF6600"/>
                </a:solidFill>
              </a:rPr>
              <a:t>DEFINITION D’UNE CRISE</a:t>
            </a:r>
          </a:p>
          <a:p>
            <a:pPr marL="109728" indent="0">
              <a:buNone/>
            </a:pPr>
            <a:r>
              <a:rPr lang="fr-FR" dirty="0">
                <a:solidFill>
                  <a:srgbClr val="FF6600"/>
                </a:solidFill>
              </a:rPr>
              <a:t>Dès que c’est rouge  ou</a:t>
            </a:r>
          </a:p>
          <a:p>
            <a:pPr marL="109728" indent="0">
              <a:buNone/>
            </a:pPr>
            <a:r>
              <a:rPr lang="fr-FR" dirty="0">
                <a:solidFill>
                  <a:srgbClr val="FF6600"/>
                </a:solidFill>
              </a:rPr>
              <a:t>Dès que ça gratte ou</a:t>
            </a:r>
          </a:p>
          <a:p>
            <a:pPr marL="109728" indent="0">
              <a:buNone/>
            </a:pPr>
            <a:r>
              <a:rPr lang="fr-FR" dirty="0">
                <a:solidFill>
                  <a:srgbClr val="FF6600"/>
                </a:solidFill>
              </a:rPr>
              <a:t>Dès que c’est rugueux.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25302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/>
              <a:t>3. Ordo. Les dermocorticoïdes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endParaRPr lang="fr-FR" dirty="0">
              <a:solidFill>
                <a:srgbClr val="FF6600"/>
              </a:solidFill>
            </a:endParaRPr>
          </a:p>
          <a:p>
            <a:pPr>
              <a:buNone/>
            </a:pPr>
            <a:endParaRPr lang="fr-FR" dirty="0"/>
          </a:p>
          <a:p>
            <a:r>
              <a:rPr lang="fr-FR" dirty="0"/>
              <a:t>Lesquels?</a:t>
            </a:r>
          </a:p>
          <a:p>
            <a:endParaRPr lang="fr-FR" dirty="0"/>
          </a:p>
          <a:p>
            <a:r>
              <a:rPr lang="fr-FR" dirty="0"/>
              <a:t>Combien de temps ?</a:t>
            </a:r>
          </a:p>
          <a:p>
            <a:endParaRPr lang="fr-FR" dirty="0"/>
          </a:p>
          <a:p>
            <a:r>
              <a:rPr lang="fr-FR" dirty="0"/>
              <a:t>Quelle quantité?</a:t>
            </a:r>
          </a:p>
          <a:p>
            <a:endParaRPr lang="fr-FR" dirty="0"/>
          </a:p>
          <a:p>
            <a:r>
              <a:rPr lang="fr-FR" dirty="0"/>
              <a:t>Où?</a:t>
            </a:r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Quelle forme est interdite dans la DA?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0682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/>
              <a:t>3. Ordo. Lesquels?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2000" dirty="0" err="1"/>
              <a:t>Clobetasol</a:t>
            </a:r>
            <a:r>
              <a:rPr lang="fr-FR" sz="2000" dirty="0"/>
              <a:t> </a:t>
            </a:r>
            <a:r>
              <a:rPr lang="fr-FR" sz="2000" dirty="0" err="1"/>
              <a:t>propionate</a:t>
            </a:r>
            <a:r>
              <a:rPr lang="fr-FR" sz="2000" dirty="0"/>
              <a:t> :                  </a:t>
            </a:r>
            <a:r>
              <a:rPr lang="fr-FR" sz="2000" i="1" dirty="0" err="1"/>
              <a:t>clobex</a:t>
            </a:r>
            <a:r>
              <a:rPr lang="fr-FR" sz="2000" i="1" dirty="0">
                <a:sym typeface="Symbol"/>
              </a:rPr>
              <a:t></a:t>
            </a:r>
            <a:r>
              <a:rPr lang="fr-FR" sz="2000" i="1" dirty="0"/>
              <a:t>, </a:t>
            </a:r>
            <a:r>
              <a:rPr lang="fr-FR" sz="2000" i="1" dirty="0" err="1"/>
              <a:t>dermoval</a:t>
            </a:r>
            <a:r>
              <a:rPr lang="fr-FR" sz="2000" i="1" dirty="0"/>
              <a:t>,</a:t>
            </a:r>
            <a:r>
              <a:rPr lang="fr-FR" sz="2000" i="1" dirty="0">
                <a:sym typeface="Symbol"/>
              </a:rPr>
              <a:t></a:t>
            </a:r>
            <a:r>
              <a:rPr lang="fr-FR" sz="2000" i="1" dirty="0"/>
              <a:t> </a:t>
            </a:r>
            <a:r>
              <a:rPr lang="fr-FR" sz="2000" i="1" dirty="0" err="1"/>
              <a:t>clarelux</a:t>
            </a:r>
            <a:r>
              <a:rPr lang="fr-FR" sz="2000" i="1" dirty="0">
                <a:sym typeface="Symbol"/>
              </a:rPr>
              <a:t> </a:t>
            </a:r>
            <a:endParaRPr lang="fr-FR" sz="2000" i="1" dirty="0"/>
          </a:p>
          <a:p>
            <a:pPr>
              <a:buNone/>
            </a:pPr>
            <a:endParaRPr lang="fr-FR" sz="2000" dirty="0"/>
          </a:p>
          <a:p>
            <a:pPr>
              <a:buNone/>
            </a:pPr>
            <a:r>
              <a:rPr lang="fr-FR" sz="2000" dirty="0" err="1"/>
              <a:t>Betamethasone</a:t>
            </a:r>
            <a:r>
              <a:rPr lang="fr-FR" sz="2000" dirty="0"/>
              <a:t> :                              </a:t>
            </a:r>
            <a:r>
              <a:rPr lang="fr-FR" sz="2000" i="1" dirty="0" err="1"/>
              <a:t>betneval</a:t>
            </a:r>
            <a:r>
              <a:rPr lang="fr-FR" sz="2000" i="1" dirty="0">
                <a:sym typeface="Symbol"/>
              </a:rPr>
              <a:t> </a:t>
            </a:r>
            <a:r>
              <a:rPr lang="fr-FR" sz="2000" i="1" dirty="0"/>
              <a:t>, </a:t>
            </a:r>
            <a:r>
              <a:rPr lang="fr-FR" sz="2000" i="1" dirty="0" err="1"/>
              <a:t>diprosone</a:t>
            </a:r>
            <a:r>
              <a:rPr lang="fr-FR" sz="2000" i="1" dirty="0">
                <a:sym typeface="Symbol"/>
              </a:rPr>
              <a:t> </a:t>
            </a:r>
            <a:endParaRPr lang="fr-FR" sz="2000" i="1" dirty="0"/>
          </a:p>
          <a:p>
            <a:pPr>
              <a:buNone/>
            </a:pPr>
            <a:r>
              <a:rPr lang="fr-FR" sz="2000" dirty="0"/>
              <a:t>Hydrocortisone </a:t>
            </a:r>
            <a:r>
              <a:rPr lang="fr-FR" sz="2000" dirty="0" err="1"/>
              <a:t>aceponate</a:t>
            </a:r>
            <a:r>
              <a:rPr lang="fr-FR" sz="2000" dirty="0"/>
              <a:t> :          </a:t>
            </a:r>
            <a:r>
              <a:rPr lang="fr-FR" sz="2000" i="1" dirty="0" err="1"/>
              <a:t>efficort</a:t>
            </a:r>
            <a:r>
              <a:rPr lang="fr-FR" sz="2000" i="1" dirty="0">
                <a:sym typeface="Symbol"/>
              </a:rPr>
              <a:t> </a:t>
            </a:r>
            <a:r>
              <a:rPr lang="fr-FR" sz="2000" i="1" dirty="0"/>
              <a:t> </a:t>
            </a:r>
          </a:p>
          <a:p>
            <a:pPr>
              <a:buNone/>
            </a:pPr>
            <a:r>
              <a:rPr lang="fr-FR" sz="2000" dirty="0" err="1"/>
              <a:t>Difluprednate</a:t>
            </a:r>
            <a:r>
              <a:rPr lang="fr-FR" sz="2000" dirty="0"/>
              <a:t> :                                 </a:t>
            </a:r>
            <a:r>
              <a:rPr lang="fr-FR" sz="2000" i="1" dirty="0" err="1"/>
              <a:t>epitopic</a:t>
            </a:r>
            <a:r>
              <a:rPr lang="fr-FR" sz="2000" i="1" dirty="0">
                <a:sym typeface="Symbol"/>
              </a:rPr>
              <a:t> </a:t>
            </a:r>
            <a:r>
              <a:rPr lang="fr-FR" sz="2000" i="1" dirty="0"/>
              <a:t> </a:t>
            </a:r>
          </a:p>
          <a:p>
            <a:pPr>
              <a:buNone/>
            </a:pPr>
            <a:r>
              <a:rPr lang="fr-FR" sz="2000" dirty="0" err="1"/>
              <a:t>Fluticasone</a:t>
            </a:r>
            <a:r>
              <a:rPr lang="fr-FR" sz="2000" dirty="0"/>
              <a:t> :                                     </a:t>
            </a:r>
            <a:r>
              <a:rPr lang="fr-FR" sz="2000" i="1" dirty="0" err="1"/>
              <a:t>flixovate</a:t>
            </a:r>
            <a:r>
              <a:rPr lang="fr-FR" sz="2000" i="1" dirty="0">
                <a:sym typeface="Symbol"/>
              </a:rPr>
              <a:t> </a:t>
            </a:r>
            <a:r>
              <a:rPr lang="fr-FR" sz="2000" i="1" dirty="0"/>
              <a:t> </a:t>
            </a:r>
          </a:p>
          <a:p>
            <a:pPr>
              <a:buNone/>
            </a:pPr>
            <a:r>
              <a:rPr lang="fr-FR" sz="2000" dirty="0" err="1"/>
              <a:t>Desonide</a:t>
            </a:r>
            <a:r>
              <a:rPr lang="fr-FR" sz="2000" dirty="0"/>
              <a:t> :                                         </a:t>
            </a:r>
            <a:r>
              <a:rPr lang="fr-FR" sz="2000" i="1" dirty="0" err="1"/>
              <a:t>locatop</a:t>
            </a:r>
            <a:r>
              <a:rPr lang="fr-FR" sz="2000" i="1" dirty="0">
                <a:sym typeface="Symbol"/>
              </a:rPr>
              <a:t> </a:t>
            </a:r>
            <a:r>
              <a:rPr lang="fr-FR" sz="2000" i="1" dirty="0"/>
              <a:t> </a:t>
            </a:r>
          </a:p>
          <a:p>
            <a:pPr>
              <a:buNone/>
            </a:pPr>
            <a:r>
              <a:rPr lang="fr-FR" sz="2000" dirty="0"/>
              <a:t>Hydrocortisone butyrate :              </a:t>
            </a:r>
            <a:r>
              <a:rPr lang="fr-FR" sz="2000" i="1" dirty="0" err="1"/>
              <a:t>locoid</a:t>
            </a:r>
            <a:r>
              <a:rPr lang="fr-FR" sz="2000" i="1" dirty="0">
                <a:sym typeface="Symbol"/>
              </a:rPr>
              <a:t> </a:t>
            </a:r>
            <a:r>
              <a:rPr lang="fr-FR" sz="2000" i="1" dirty="0"/>
              <a:t> </a:t>
            </a:r>
          </a:p>
          <a:p>
            <a:pPr>
              <a:buNone/>
            </a:pPr>
            <a:r>
              <a:rPr lang="fr-FR" sz="2000" dirty="0" err="1"/>
              <a:t>Diflucortolone</a:t>
            </a:r>
            <a:r>
              <a:rPr lang="fr-FR" sz="2000" dirty="0"/>
              <a:t> </a:t>
            </a:r>
            <a:r>
              <a:rPr lang="fr-FR" sz="2000" dirty="0" err="1"/>
              <a:t>valerianate</a:t>
            </a:r>
            <a:r>
              <a:rPr lang="fr-FR" sz="2000" dirty="0"/>
              <a:t> :           </a:t>
            </a:r>
            <a:r>
              <a:rPr lang="fr-FR" sz="2000" i="1" dirty="0" err="1"/>
              <a:t>nerisone</a:t>
            </a:r>
            <a:r>
              <a:rPr lang="fr-FR" sz="2000" i="1" dirty="0">
                <a:sym typeface="Symbol"/>
              </a:rPr>
              <a:t> </a:t>
            </a:r>
            <a:r>
              <a:rPr lang="fr-FR" sz="2000" i="1" dirty="0"/>
              <a:t> </a:t>
            </a:r>
          </a:p>
          <a:p>
            <a:pPr>
              <a:buNone/>
            </a:pPr>
            <a:endParaRPr lang="fr-FR" sz="2000" dirty="0"/>
          </a:p>
          <a:p>
            <a:pPr>
              <a:buNone/>
            </a:pPr>
            <a:r>
              <a:rPr lang="fr-FR" sz="2000" dirty="0" err="1"/>
              <a:t>Desonide</a:t>
            </a:r>
            <a:r>
              <a:rPr lang="fr-FR" sz="2000" dirty="0"/>
              <a:t> :                                          </a:t>
            </a:r>
            <a:r>
              <a:rPr lang="fr-FR" sz="2000" i="1" dirty="0" err="1"/>
              <a:t>locapred</a:t>
            </a:r>
            <a:r>
              <a:rPr lang="fr-FR" sz="2000" i="1" dirty="0"/>
              <a:t>,</a:t>
            </a:r>
            <a:r>
              <a:rPr lang="fr-FR" sz="2000" i="1" dirty="0">
                <a:sym typeface="Symbol"/>
              </a:rPr>
              <a:t> </a:t>
            </a:r>
            <a:r>
              <a:rPr lang="fr-FR" sz="2000" i="1" dirty="0"/>
              <a:t> </a:t>
            </a:r>
            <a:r>
              <a:rPr lang="fr-FR" sz="2000" i="1" dirty="0" err="1"/>
              <a:t>tridesonit</a:t>
            </a:r>
            <a:r>
              <a:rPr lang="fr-FR" sz="2000" i="1" dirty="0">
                <a:sym typeface="Symbol"/>
              </a:rPr>
              <a:t> </a:t>
            </a:r>
            <a:r>
              <a:rPr lang="fr-FR" sz="2000" i="1" dirty="0"/>
              <a:t> </a:t>
            </a:r>
          </a:p>
          <a:p>
            <a:pPr>
              <a:buNone/>
            </a:pPr>
            <a:endParaRPr lang="fr-FR" sz="2000" dirty="0"/>
          </a:p>
          <a:p>
            <a:pPr>
              <a:buNone/>
            </a:pPr>
            <a:endParaRPr lang="fr-FR" sz="2000" dirty="0"/>
          </a:p>
          <a:p>
            <a:pPr>
              <a:buNone/>
            </a:pPr>
            <a:endParaRPr lang="fr-FR" sz="2000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7613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/>
              <a:t>3. Ordo. Combien de temps?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fr-FR" dirty="0"/>
          </a:p>
          <a:p>
            <a:pPr marL="109728" indent="0">
              <a:buNone/>
            </a:pPr>
            <a:r>
              <a:rPr lang="fr-FR" dirty="0"/>
              <a:t>            </a:t>
            </a:r>
            <a:r>
              <a:rPr lang="fr-FR" dirty="0">
                <a:solidFill>
                  <a:srgbClr val="FF6600"/>
                </a:solidFill>
              </a:rPr>
              <a:t>DEFINITION D’UNE CRISE</a:t>
            </a:r>
          </a:p>
          <a:p>
            <a:pPr marL="109728" indent="0">
              <a:buNone/>
            </a:pPr>
            <a:r>
              <a:rPr lang="fr-FR" dirty="0">
                <a:solidFill>
                  <a:srgbClr val="FF6600"/>
                </a:solidFill>
              </a:rPr>
              <a:t>Dès que c’est rouge  ou</a:t>
            </a:r>
          </a:p>
          <a:p>
            <a:pPr marL="109728" indent="0">
              <a:buNone/>
            </a:pPr>
            <a:r>
              <a:rPr lang="fr-FR" dirty="0">
                <a:solidFill>
                  <a:srgbClr val="FF6600"/>
                </a:solidFill>
              </a:rPr>
              <a:t>Dès que ça gratte ou</a:t>
            </a:r>
          </a:p>
          <a:p>
            <a:pPr marL="109728" indent="0">
              <a:buNone/>
            </a:pPr>
            <a:r>
              <a:rPr lang="fr-FR" dirty="0">
                <a:solidFill>
                  <a:srgbClr val="FF6600"/>
                </a:solidFill>
              </a:rPr>
              <a:t>Dès que c’est rugueux.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b="1" dirty="0">
                <a:solidFill>
                  <a:srgbClr val="FF0000"/>
                </a:solidFill>
              </a:rPr>
              <a:t>Fin de crise  = aucun de ces trois critères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68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/>
              <a:t>1. Rappel. Nuages de mots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1979712" y="2276872"/>
            <a:ext cx="237626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Proliférative</a:t>
            </a:r>
          </a:p>
        </p:txBody>
      </p:sp>
      <p:sp>
        <p:nvSpPr>
          <p:cNvPr id="7" name="Ellipse 6"/>
          <p:cNvSpPr/>
          <p:nvPr/>
        </p:nvSpPr>
        <p:spPr>
          <a:xfrm rot="974184">
            <a:off x="6020733" y="2301870"/>
            <a:ext cx="236955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Dégénérative</a:t>
            </a:r>
          </a:p>
        </p:txBody>
      </p:sp>
      <p:sp>
        <p:nvSpPr>
          <p:cNvPr id="8" name="Ellipse 7"/>
          <p:cNvSpPr/>
          <p:nvPr/>
        </p:nvSpPr>
        <p:spPr>
          <a:xfrm rot="21436658">
            <a:off x="820749" y="3926390"/>
            <a:ext cx="185387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Infectieuse</a:t>
            </a:r>
          </a:p>
        </p:txBody>
      </p:sp>
      <p:sp>
        <p:nvSpPr>
          <p:cNvPr id="9" name="Ellipse 8"/>
          <p:cNvSpPr/>
          <p:nvPr/>
        </p:nvSpPr>
        <p:spPr>
          <a:xfrm>
            <a:off x="3347864" y="3645024"/>
            <a:ext cx="201622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Auto immune</a:t>
            </a:r>
          </a:p>
        </p:txBody>
      </p:sp>
      <p:sp>
        <p:nvSpPr>
          <p:cNvPr id="10" name="Ellipse 9"/>
          <p:cNvSpPr/>
          <p:nvPr/>
        </p:nvSpPr>
        <p:spPr>
          <a:xfrm>
            <a:off x="2123728" y="5301208"/>
            <a:ext cx="273630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Inflammatoire</a:t>
            </a:r>
          </a:p>
        </p:txBody>
      </p:sp>
      <p:sp>
        <p:nvSpPr>
          <p:cNvPr id="11" name="Ellipse 10"/>
          <p:cNvSpPr/>
          <p:nvPr/>
        </p:nvSpPr>
        <p:spPr>
          <a:xfrm>
            <a:off x="6084168" y="3933056"/>
            <a:ext cx="21602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Allergique</a:t>
            </a:r>
          </a:p>
        </p:txBody>
      </p:sp>
      <p:sp>
        <p:nvSpPr>
          <p:cNvPr id="12" name="Ellipse 11"/>
          <p:cNvSpPr/>
          <p:nvPr/>
        </p:nvSpPr>
        <p:spPr>
          <a:xfrm>
            <a:off x="5724128" y="5301208"/>
            <a:ext cx="252028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Carentielle</a:t>
            </a:r>
          </a:p>
        </p:txBody>
      </p:sp>
    </p:spTree>
    <p:extLst>
      <p:ext uri="{BB962C8B-B14F-4D97-AF65-F5344CB8AC3E}">
        <p14:creationId xmlns:p14="http://schemas.microsoft.com/office/powerpoint/2010/main" val="29205738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dirty="0"/>
              <a:t> 3. Ordo. Quelle quantité?</a:t>
            </a:r>
          </a:p>
        </p:txBody>
      </p:sp>
      <p:pic>
        <p:nvPicPr>
          <p:cNvPr id="4" name="Espace réservé du contenu 3" descr="unité phalanget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966426"/>
            <a:ext cx="2871833" cy="1556792"/>
          </a:xfrm>
        </p:spPr>
      </p:pic>
      <p:pic>
        <p:nvPicPr>
          <p:cNvPr id="5" name="Image 4" descr="main dro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5270" y="2650604"/>
            <a:ext cx="1819018" cy="2235008"/>
          </a:xfrm>
          <a:prstGeom prst="rect">
            <a:avLst/>
          </a:prstGeom>
        </p:spPr>
      </p:pic>
      <p:pic>
        <p:nvPicPr>
          <p:cNvPr id="6" name="Image 5" descr="main gauch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2529560"/>
            <a:ext cx="2039660" cy="24353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88024" y="5219260"/>
            <a:ext cx="4176464" cy="1556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Membre inférieur = 8</a:t>
            </a:r>
          </a:p>
          <a:p>
            <a:pPr algn="ctr"/>
            <a:r>
              <a:rPr lang="fr-FR" dirty="0"/>
              <a:t>Membre supérieur = 4 </a:t>
            </a:r>
          </a:p>
          <a:p>
            <a:pPr algn="ctr"/>
            <a:r>
              <a:rPr lang="fr-FR" dirty="0"/>
              <a:t>Tête et cou = 2,5 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94D42F9-025E-4591-BD02-CC09982994D0}"/>
              </a:ext>
            </a:extLst>
          </p:cNvPr>
          <p:cNvSpPr/>
          <p:nvPr/>
        </p:nvSpPr>
        <p:spPr>
          <a:xfrm>
            <a:off x="0" y="2870674"/>
            <a:ext cx="5004048" cy="18544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Dosimétrie :                       unité phalangette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/>
              <a:t>3. Ordo. Où?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fr-FR" dirty="0"/>
          </a:p>
          <a:p>
            <a:pPr>
              <a:buNone/>
            </a:pPr>
            <a:r>
              <a:rPr lang="fr-FR" sz="2800" b="1" dirty="0"/>
              <a:t>Pas de localisation interdite</a:t>
            </a:r>
          </a:p>
          <a:p>
            <a:pPr>
              <a:buNone/>
            </a:pPr>
            <a:endParaRPr lang="fr-FR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Paupières,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Sous la couches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zones génitales,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mamelon,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crevasses des doigts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436A2E-2D7E-4594-87F7-E89619D256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109728" indent="0">
              <a:buNone/>
            </a:pPr>
            <a:endParaRPr lang="fr-FR" dirty="0"/>
          </a:p>
          <a:p>
            <a:endParaRPr lang="fr-FR" dirty="0"/>
          </a:p>
          <a:p>
            <a:r>
              <a:rPr lang="fr-FR" sz="2400" dirty="0"/>
              <a:t>Nourrisson OK</a:t>
            </a:r>
          </a:p>
          <a:p>
            <a:r>
              <a:rPr lang="fr-FR" sz="2400" dirty="0"/>
              <a:t>Femme enceinte OK</a:t>
            </a:r>
          </a:p>
          <a:p>
            <a:r>
              <a:rPr lang="fr-FR" sz="2400" dirty="0"/>
              <a:t>Personnes âgées OK</a:t>
            </a:r>
          </a:p>
          <a:p>
            <a:r>
              <a:rPr lang="fr-FR" sz="2400" dirty="0"/>
              <a:t>Soleil OK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64580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/>
              <a:t>3. Ordo. Quelle cortisone interdite?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fr-FR" dirty="0"/>
          </a:p>
          <a:p>
            <a:pPr marL="109728" indent="0">
              <a:buNone/>
            </a:pPr>
            <a:r>
              <a:rPr lang="fr-FR" dirty="0"/>
              <a:t>     </a:t>
            </a:r>
          </a:p>
          <a:p>
            <a:pPr marL="109728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0C2FE4-D983-4B0D-84D8-69E90382FB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56677"/>
            <a:ext cx="4093832" cy="400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237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/>
              <a:t>3. Ordo. Quelle cortisone interdite?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fr-FR" dirty="0"/>
          </a:p>
          <a:p>
            <a:pPr marL="109728" indent="0">
              <a:buNone/>
            </a:pPr>
            <a:r>
              <a:rPr lang="fr-FR" dirty="0"/>
              <a:t>     </a:t>
            </a:r>
          </a:p>
          <a:p>
            <a:pPr marL="109728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0C2FE4-D983-4B0D-84D8-69E90382FB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56677"/>
            <a:ext cx="4093832" cy="4000970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5C74732E-12ED-401E-9974-1D1A1D409C2E}"/>
              </a:ext>
            </a:extLst>
          </p:cNvPr>
          <p:cNvGrpSpPr/>
          <p:nvPr/>
        </p:nvGrpSpPr>
        <p:grpSpPr>
          <a:xfrm>
            <a:off x="2764822" y="3822038"/>
            <a:ext cx="925920" cy="1897920"/>
            <a:chOff x="2764822" y="3822038"/>
            <a:chExt cx="925920" cy="189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Encre 3">
                  <a:extLst>
                    <a:ext uri="{FF2B5EF4-FFF2-40B4-BE49-F238E27FC236}">
                      <a16:creationId xmlns:a16="http://schemas.microsoft.com/office/drawing/2014/main" id="{3D3F6C6A-7508-4B50-A5AA-F9B3229330E7}"/>
                    </a:ext>
                  </a:extLst>
                </p14:cNvPr>
                <p14:cNvContentPartPr/>
                <p14:nvPr/>
              </p14:nvContentPartPr>
              <p14:xfrm>
                <a:off x="2764822" y="3822038"/>
                <a:ext cx="867240" cy="1834560"/>
              </p14:xfrm>
            </p:contentPart>
          </mc:Choice>
          <mc:Fallback xmlns="">
            <p:pic>
              <p:nvPicPr>
                <p:cNvPr id="4" name="Encre 3">
                  <a:extLst>
                    <a:ext uri="{FF2B5EF4-FFF2-40B4-BE49-F238E27FC236}">
                      <a16:creationId xmlns:a16="http://schemas.microsoft.com/office/drawing/2014/main" id="{3D3F6C6A-7508-4B50-A5AA-F9B3229330E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56182" y="3813398"/>
                  <a:ext cx="884880" cy="18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Encre 5">
                  <a:extLst>
                    <a:ext uri="{FF2B5EF4-FFF2-40B4-BE49-F238E27FC236}">
                      <a16:creationId xmlns:a16="http://schemas.microsoft.com/office/drawing/2014/main" id="{62E628D1-3E26-4995-9213-12F4C913830F}"/>
                    </a:ext>
                  </a:extLst>
                </p14:cNvPr>
                <p14:cNvContentPartPr/>
                <p14:nvPr/>
              </p14:nvContentPartPr>
              <p14:xfrm>
                <a:off x="2820982" y="3998798"/>
                <a:ext cx="869760" cy="1721160"/>
              </p14:xfrm>
            </p:contentPart>
          </mc:Choice>
          <mc:Fallback xmlns="">
            <p:pic>
              <p:nvPicPr>
                <p:cNvPr id="6" name="Encre 5">
                  <a:extLst>
                    <a:ext uri="{FF2B5EF4-FFF2-40B4-BE49-F238E27FC236}">
                      <a16:creationId xmlns:a16="http://schemas.microsoft.com/office/drawing/2014/main" id="{62E628D1-3E26-4995-9213-12F4C913830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12342" y="3990158"/>
                  <a:ext cx="887400" cy="1738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407355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/>
              <a:t>3. Ordo. Autre tt local : Tacrolimus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Pourquoi</a:t>
            </a:r>
          </a:p>
          <a:p>
            <a:r>
              <a:rPr lang="fr-FR" dirty="0"/>
              <a:t>Quand</a:t>
            </a:r>
          </a:p>
          <a:p>
            <a:r>
              <a:rPr lang="fr-FR" dirty="0"/>
              <a:t>Comment</a:t>
            </a:r>
          </a:p>
          <a:p>
            <a:r>
              <a:rPr lang="fr-FR" dirty="0"/>
              <a:t>Quel dosage</a:t>
            </a:r>
          </a:p>
          <a:p>
            <a:r>
              <a:rPr lang="fr-FR" dirty="0"/>
              <a:t>Durée</a:t>
            </a:r>
          </a:p>
          <a:p>
            <a:r>
              <a:rPr lang="fr-FR" dirty="0"/>
              <a:t>Risques à court terme ( herpès , surinfection)</a:t>
            </a:r>
          </a:p>
          <a:p>
            <a:r>
              <a:rPr lang="fr-FR" dirty="0"/>
              <a:t>Risque ? ( cancers)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E1E87842-E619-47FD-9520-1360B1558530}"/>
                  </a:ext>
                </a:extLst>
              </p14:cNvPr>
              <p14:cNvContentPartPr/>
              <p14:nvPr/>
            </p14:nvContentPartPr>
            <p14:xfrm>
              <a:off x="4274302" y="1530638"/>
              <a:ext cx="360" cy="3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E1E87842-E619-47FD-9520-1360B15585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5662" y="152163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F5B74C27-C30C-4C06-A3D6-1C3D60247917}"/>
                  </a:ext>
                </a:extLst>
              </p14:cNvPr>
              <p14:cNvContentPartPr/>
              <p14:nvPr/>
            </p14:nvContentPartPr>
            <p14:xfrm>
              <a:off x="3612982" y="1663118"/>
              <a:ext cx="360" cy="1152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F5B74C27-C30C-4C06-A3D6-1C3D602479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4342" y="1654478"/>
                <a:ext cx="18000" cy="29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/>
              <a:t>3. Ordo. TT systémique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Photothérapie UVA/UVB</a:t>
            </a:r>
          </a:p>
          <a:p>
            <a:r>
              <a:rPr lang="fr-FR" dirty="0" err="1"/>
              <a:t>Immuno-supresseurs</a:t>
            </a:r>
            <a:r>
              <a:rPr lang="fr-FR" dirty="0"/>
              <a:t> à doses immunomodulatrices MTX : hors AMM</a:t>
            </a:r>
          </a:p>
          <a:p>
            <a:r>
              <a:rPr lang="fr-FR" dirty="0"/>
              <a:t>Ciclosporine, limitée à 6 mois</a:t>
            </a:r>
          </a:p>
          <a:p>
            <a:r>
              <a:rPr lang="fr-FR" dirty="0"/>
              <a:t>Biothérapies : </a:t>
            </a:r>
            <a:r>
              <a:rPr lang="fr-FR" dirty="0" err="1"/>
              <a:t>Dupilumab</a:t>
            </a:r>
            <a:r>
              <a:rPr lang="fr-FR" dirty="0"/>
              <a:t>, arrivée des anti Jack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E1E87842-E619-47FD-9520-1360B1558530}"/>
                  </a:ext>
                </a:extLst>
              </p14:cNvPr>
              <p14:cNvContentPartPr/>
              <p14:nvPr/>
            </p14:nvContentPartPr>
            <p14:xfrm>
              <a:off x="4274302" y="1530638"/>
              <a:ext cx="360" cy="3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E1E87842-E619-47FD-9520-1360B15585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5302" y="152163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F5B74C27-C30C-4C06-A3D6-1C3D60247917}"/>
                  </a:ext>
                </a:extLst>
              </p14:cNvPr>
              <p14:cNvContentPartPr/>
              <p14:nvPr/>
            </p14:nvContentPartPr>
            <p14:xfrm>
              <a:off x="3612982" y="1663118"/>
              <a:ext cx="360" cy="1152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F5B74C27-C30C-4C06-A3D6-1C3D602479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3982" y="1653828"/>
                <a:ext cx="18000" cy="297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15808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/>
              <a:t>3. Ordo. TT . 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endParaRPr lang="fr-FR" dirty="0"/>
          </a:p>
          <a:p>
            <a:r>
              <a:rPr lang="fr-FR" dirty="0"/>
              <a:t>S’assurer d’un stock d’avance</a:t>
            </a:r>
          </a:p>
          <a:p>
            <a:endParaRPr lang="fr-FR" dirty="0"/>
          </a:p>
          <a:p>
            <a:r>
              <a:rPr lang="fr-FR" dirty="0"/>
              <a:t>Faire passer les bonnes pratiques (unité phalangette, dès le début)</a:t>
            </a:r>
          </a:p>
          <a:p>
            <a:endParaRPr lang="fr-FR" dirty="0"/>
          </a:p>
          <a:p>
            <a:r>
              <a:rPr lang="fr-FR" dirty="0"/>
              <a:t>Rester vigilant sur la corticophobie</a:t>
            </a:r>
          </a:p>
          <a:p>
            <a:endParaRPr lang="fr-FR" dirty="0"/>
          </a:p>
          <a:p>
            <a:endParaRPr lang="fr-F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E1E87842-E619-47FD-9520-1360B1558530}"/>
                  </a:ext>
                </a:extLst>
              </p14:cNvPr>
              <p14:cNvContentPartPr/>
              <p14:nvPr/>
            </p14:nvContentPartPr>
            <p14:xfrm>
              <a:off x="4274302" y="1530638"/>
              <a:ext cx="360" cy="3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E1E87842-E619-47FD-9520-1360B15585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5302" y="152163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F5B74C27-C30C-4C06-A3D6-1C3D60247917}"/>
                  </a:ext>
                </a:extLst>
              </p14:cNvPr>
              <p14:cNvContentPartPr/>
              <p14:nvPr/>
            </p14:nvContentPartPr>
            <p14:xfrm>
              <a:off x="3612982" y="1663118"/>
              <a:ext cx="360" cy="1152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F5B74C27-C30C-4C06-A3D6-1C3D602479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3982" y="1653828"/>
                <a:ext cx="18000" cy="297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23625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Dermatite atopique  : le plan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fr-FR" b="1" dirty="0">
                <a:solidFill>
                  <a:srgbClr val="00B050"/>
                </a:solidFill>
              </a:rPr>
              <a:t>rappel</a:t>
            </a:r>
            <a:r>
              <a:rPr lang="fr-FR" dirty="0">
                <a:solidFill>
                  <a:srgbClr val="00B050"/>
                </a:solidFill>
              </a:rPr>
              <a:t> sur la D.A. </a:t>
            </a:r>
          </a:p>
          <a:p>
            <a:pPr marL="624078" indent="-514350">
              <a:buFont typeface="+mj-lt"/>
              <a:buAutoNum type="arabicPeriod"/>
            </a:pPr>
            <a:endParaRPr lang="fr-FR" dirty="0"/>
          </a:p>
          <a:p>
            <a:pPr marL="624078" indent="-514350">
              <a:buFont typeface="+mj-lt"/>
              <a:buAutoNum type="arabicPeriod"/>
            </a:pPr>
            <a:r>
              <a:rPr lang="fr-FR" b="1" dirty="0">
                <a:solidFill>
                  <a:srgbClr val="00B050"/>
                </a:solidFill>
              </a:rPr>
              <a:t>l’ordonnance : toilette et hydratation</a:t>
            </a:r>
          </a:p>
          <a:p>
            <a:pPr marL="624078" indent="-514350">
              <a:buFont typeface="+mj-lt"/>
              <a:buAutoNum type="arabicPeriod"/>
            </a:pPr>
            <a:endParaRPr lang="fr-FR" b="1" dirty="0"/>
          </a:p>
          <a:p>
            <a:pPr marL="624078" indent="-514350">
              <a:buFont typeface="+mj-lt"/>
              <a:buAutoNum type="arabicPeriod"/>
            </a:pPr>
            <a:r>
              <a:rPr lang="fr-FR" b="1" dirty="0">
                <a:solidFill>
                  <a:srgbClr val="00B050"/>
                </a:solidFill>
              </a:rPr>
              <a:t>l’ordonnance : la </a:t>
            </a:r>
            <a:r>
              <a:rPr lang="fr-FR" b="1" dirty="0" err="1">
                <a:solidFill>
                  <a:srgbClr val="00B050"/>
                </a:solidFill>
              </a:rPr>
              <a:t>dermocorticoide</a:t>
            </a:r>
            <a:endParaRPr lang="fr-FR" b="1" dirty="0">
              <a:solidFill>
                <a:srgbClr val="00B050"/>
              </a:solidFill>
            </a:endParaRPr>
          </a:p>
          <a:p>
            <a:pPr marL="624078" indent="-514350">
              <a:buFont typeface="+mj-lt"/>
              <a:buAutoNum type="arabicPeriod"/>
            </a:pPr>
            <a:endParaRPr lang="fr-FR" b="1" dirty="0"/>
          </a:p>
          <a:p>
            <a:pPr marL="624078" indent="-514350">
              <a:buFont typeface="+mj-lt"/>
              <a:buAutoNum type="arabicPeriod"/>
            </a:pPr>
            <a:r>
              <a:rPr lang="fr-FR" b="1" dirty="0"/>
              <a:t>savoir expliquer l’ordonnance </a:t>
            </a:r>
          </a:p>
        </p:txBody>
      </p:sp>
    </p:spTree>
    <p:extLst>
      <p:ext uri="{BB962C8B-B14F-4D97-AF65-F5344CB8AC3E}">
        <p14:creationId xmlns:p14="http://schemas.microsoft.com/office/powerpoint/2010/main" val="1846936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fr-FR" dirty="0"/>
              <a:t> 4. Savoir expliquer l’ordonnance: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4325112"/>
          </a:xfrm>
        </p:spPr>
        <p:txBody>
          <a:bodyPr/>
          <a:lstStyle/>
          <a:p>
            <a:r>
              <a:rPr lang="fr-FR" dirty="0"/>
              <a:t>Questionner le déroulement de la consultation</a:t>
            </a:r>
          </a:p>
          <a:p>
            <a:r>
              <a:rPr lang="fr-FR" dirty="0"/>
              <a:t>Ecouter</a:t>
            </a:r>
          </a:p>
          <a:p>
            <a:r>
              <a:rPr lang="fr-FR" dirty="0"/>
              <a:t>Pas de discordance</a:t>
            </a:r>
          </a:p>
          <a:p>
            <a:r>
              <a:rPr lang="fr-FR" dirty="0"/>
              <a:t>Evaluer ce qui se fait déjà</a:t>
            </a:r>
          </a:p>
          <a:p>
            <a:r>
              <a:rPr lang="fr-FR" dirty="0"/>
              <a:t>Rassurer, renforcer, sécuriser.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fr-FR" dirty="0"/>
              <a:t>4. Conseils de comptoir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Enveloppements : </a:t>
            </a:r>
            <a:r>
              <a:rPr lang="fr-FR" sz="2400" dirty="0" err="1"/>
              <a:t>tubifast</a:t>
            </a:r>
            <a:r>
              <a:rPr lang="fr-FR" sz="2400" dirty="0">
                <a:sym typeface="Symbol"/>
              </a:rPr>
              <a:t></a:t>
            </a: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 err="1"/>
              <a:t>Dalibours</a:t>
            </a:r>
            <a:r>
              <a:rPr lang="fr-FR" sz="2400" dirty="0"/>
              <a:t> pour les poils : gel douche et crèmes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Gants de coton pour les crevasses des mains</a:t>
            </a:r>
          </a:p>
          <a:p>
            <a:pPr>
              <a:buNone/>
            </a:pPr>
            <a:endParaRPr lang="fr-FR" sz="2000" dirty="0"/>
          </a:p>
          <a:p>
            <a:pPr>
              <a:buNone/>
            </a:pPr>
            <a:endParaRPr lang="fr-FR" sz="2000" dirty="0"/>
          </a:p>
          <a:p>
            <a:pPr>
              <a:buNone/>
            </a:pPr>
            <a:endParaRPr lang="fr-FR" sz="2000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4F024C9-AF0D-470B-90FD-CDD7BB3839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L’occlusion par pansements sur les plaques</a:t>
            </a:r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Jamais d’antiseptique alcoolisés</a:t>
            </a:r>
          </a:p>
          <a:p>
            <a:endParaRPr lang="fr-FR" sz="2400" dirty="0"/>
          </a:p>
          <a:p>
            <a:r>
              <a:rPr lang="fr-FR" sz="2400" dirty="0"/>
              <a:t>Couper les ongles</a:t>
            </a:r>
          </a:p>
          <a:p>
            <a:pPr marL="109728" indent="0">
              <a:buNone/>
            </a:pPr>
            <a:endParaRPr lang="fr-FR" sz="2000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CD15A2-4966-40A1-B455-5909B5CFFF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/>
              <a:t>1. Rappel. Physiopathologie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4C2A23-4D6B-4450-9F2D-F2F6737F8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Dessiner un mur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30329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fr-FR" dirty="0"/>
              <a:t>4. Conseils au comptoir : alimentation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fr-FR" dirty="0"/>
          </a:p>
          <a:p>
            <a:r>
              <a:rPr lang="fr-FR" dirty="0"/>
              <a:t>Moins de sucre  et moins de mauvais corps gras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Lutter contre la fermentation  : gluten? Lait? dissocier féculents et légumes ?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Changer le lait du bébé : uniquement si tt bien fait et ne passe pas </a:t>
            </a:r>
          </a:p>
          <a:p>
            <a:endParaRPr lang="fr-FR" dirty="0"/>
          </a:p>
          <a:p>
            <a:pPr>
              <a:buNone/>
            </a:pPr>
            <a:r>
              <a:rPr lang="fr-FR" dirty="0"/>
              <a:t>                   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fr-FR" dirty="0"/>
              <a:t>4. Conseils au comptoir  : compléments  alimentaires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dirty="0"/>
          </a:p>
          <a:p>
            <a:r>
              <a:rPr lang="fr-FR" dirty="0"/>
              <a:t>Pour éviter les antibiotiques</a:t>
            </a:r>
          </a:p>
          <a:p>
            <a:r>
              <a:rPr lang="fr-FR" dirty="0"/>
              <a:t>Pour refaire la flore </a:t>
            </a:r>
          </a:p>
          <a:p>
            <a:r>
              <a:rPr lang="fr-FR" dirty="0"/>
              <a:t>Pour </a:t>
            </a:r>
            <a:r>
              <a:rPr lang="fr-FR" dirty="0" err="1"/>
              <a:t>regraisser</a:t>
            </a:r>
            <a:r>
              <a:rPr lang="fr-FR" dirty="0"/>
              <a:t> la peau ?</a:t>
            </a:r>
          </a:p>
          <a:p>
            <a:pPr marL="109728" indent="0">
              <a:buNone/>
            </a:pPr>
            <a:r>
              <a:rPr lang="fr-FR" dirty="0"/>
              <a:t> </a:t>
            </a:r>
          </a:p>
          <a:p>
            <a:pPr>
              <a:buNone/>
            </a:pPr>
            <a:r>
              <a:rPr lang="fr-FR" dirty="0"/>
              <a:t>                   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fr-FR" dirty="0"/>
              <a:t>4. Conseils au comptoir  :  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fr-FR" dirty="0">
              <a:solidFill>
                <a:srgbClr val="FF6600"/>
              </a:solidFill>
            </a:endParaRPr>
          </a:p>
          <a:p>
            <a:pPr marL="109728" indent="0">
              <a:buNone/>
            </a:pPr>
            <a:r>
              <a:rPr lang="fr-FR" dirty="0">
                <a:solidFill>
                  <a:srgbClr val="FF6600"/>
                </a:solidFill>
              </a:rPr>
              <a:t>Se méfier des messages parasites</a:t>
            </a:r>
          </a:p>
          <a:p>
            <a:pPr marL="109728" indent="0">
              <a:buNone/>
            </a:pPr>
            <a:endParaRPr lang="fr-FR" dirty="0">
              <a:solidFill>
                <a:srgbClr val="FF6600"/>
              </a:solidFill>
            </a:endParaRPr>
          </a:p>
          <a:p>
            <a:pPr marL="109728" indent="0">
              <a:buNone/>
            </a:pPr>
            <a:r>
              <a:rPr lang="fr-FR" dirty="0"/>
              <a:t>Attention à la communication non verbale</a:t>
            </a:r>
          </a:p>
          <a:p>
            <a:pPr marL="109728" indent="0">
              <a:buNone/>
            </a:pPr>
            <a:endParaRPr lang="fr-FR" dirty="0"/>
          </a:p>
          <a:p>
            <a:pPr marL="109728" indent="0">
              <a:buNone/>
            </a:pPr>
            <a:r>
              <a:rPr lang="fr-FR" dirty="0"/>
              <a:t>Chassez la corticophobie elle revient au galop</a:t>
            </a:r>
          </a:p>
          <a:p>
            <a:pPr marL="109728" indent="0">
              <a:buNone/>
            </a:pPr>
            <a:endParaRPr lang="fr-FR" dirty="0"/>
          </a:p>
          <a:p>
            <a:pPr marL="109728" indent="0">
              <a:buNone/>
            </a:pPr>
            <a:endParaRPr lang="fr-FR" dirty="0"/>
          </a:p>
          <a:p>
            <a:pPr marL="109728" indent="0">
              <a:buNone/>
            </a:pPr>
            <a:r>
              <a:rPr lang="fr-FR" dirty="0"/>
              <a:t> </a:t>
            </a:r>
          </a:p>
          <a:p>
            <a:pPr>
              <a:buNone/>
            </a:pPr>
            <a:r>
              <a:rPr lang="fr-FR" dirty="0"/>
              <a:t>                    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5C3394B-3549-4898-9FBE-0D5732D0E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71" y="4995862"/>
            <a:ext cx="1571658" cy="157867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5E9E0D1-BA8F-4E75-967E-4D7339C21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995862"/>
            <a:ext cx="1438275" cy="1438275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E109A82E-4E06-4537-9BB1-53BAED11AA62}"/>
              </a:ext>
            </a:extLst>
          </p:cNvPr>
          <p:cNvSpPr/>
          <p:nvPr/>
        </p:nvSpPr>
        <p:spPr>
          <a:xfrm rot="20877477">
            <a:off x="6353662" y="1694467"/>
            <a:ext cx="2178525" cy="1596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Tout ça!!</a:t>
            </a:r>
          </a:p>
        </p:txBody>
      </p:sp>
    </p:spTree>
    <p:extLst>
      <p:ext uri="{BB962C8B-B14F-4D97-AF65-F5344CB8AC3E}">
        <p14:creationId xmlns:p14="http://schemas.microsoft.com/office/powerpoint/2010/main" val="4918830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fr-FR" dirty="0"/>
              <a:t>4. Conseils au comptoir : remotiver </a:t>
            </a:r>
          </a:p>
        </p:txBody>
      </p:sp>
      <p:pic>
        <p:nvPicPr>
          <p:cNvPr id="4" name="Espace réservé du contenu 3" descr="faire ses soi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41420" y="3531553"/>
            <a:ext cx="1661160" cy="1760220"/>
          </a:xfrm>
        </p:spPr>
      </p:pic>
      <p:pic>
        <p:nvPicPr>
          <p:cNvPr id="5" name="Image 4" descr="consult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340768"/>
            <a:ext cx="1851660" cy="1577340"/>
          </a:xfrm>
          <a:prstGeom prst="rect">
            <a:avLst/>
          </a:prstGeom>
        </p:spPr>
      </p:pic>
      <p:pic>
        <p:nvPicPr>
          <p:cNvPr id="6" name="Image 5" descr="le deni de la malad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1" y="1412776"/>
            <a:ext cx="896519" cy="1358288"/>
          </a:xfrm>
          <a:prstGeom prst="rect">
            <a:avLst/>
          </a:prstGeom>
        </p:spPr>
      </p:pic>
      <p:pic>
        <p:nvPicPr>
          <p:cNvPr id="7" name="Image 6" descr="pharmac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3717032"/>
            <a:ext cx="1282452" cy="1282452"/>
          </a:xfrm>
          <a:prstGeom prst="rect">
            <a:avLst/>
          </a:prstGeom>
        </p:spPr>
      </p:pic>
      <p:pic>
        <p:nvPicPr>
          <p:cNvPr id="8" name="Image 7" descr="ordonnan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1556792"/>
            <a:ext cx="1653540" cy="1767840"/>
          </a:xfrm>
          <a:prstGeom prst="rect">
            <a:avLst/>
          </a:prstGeom>
        </p:spPr>
      </p:pic>
      <p:pic>
        <p:nvPicPr>
          <p:cNvPr id="9" name="Image 8" descr="bonheu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4" y="4509120"/>
            <a:ext cx="1501140" cy="1943100"/>
          </a:xfrm>
          <a:prstGeom prst="rect">
            <a:avLst/>
          </a:prstGeom>
        </p:spPr>
      </p:pic>
      <p:cxnSp>
        <p:nvCxnSpPr>
          <p:cNvPr id="13" name="Connecteur en arc 12"/>
          <p:cNvCxnSpPr>
            <a:stCxn id="6" idx="3"/>
          </p:cNvCxnSpPr>
          <p:nvPr/>
        </p:nvCxnSpPr>
        <p:spPr>
          <a:xfrm>
            <a:off x="1508080" y="2091920"/>
            <a:ext cx="2271833" cy="68900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rc 15"/>
          <p:cNvCxnSpPr/>
          <p:nvPr/>
        </p:nvCxnSpPr>
        <p:spPr>
          <a:xfrm>
            <a:off x="5436096" y="1700808"/>
            <a:ext cx="1512168" cy="108012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rc 22"/>
          <p:cNvCxnSpPr/>
          <p:nvPr/>
        </p:nvCxnSpPr>
        <p:spPr>
          <a:xfrm rot="10800000" flipV="1">
            <a:off x="2555777" y="2924944"/>
            <a:ext cx="3816424" cy="136815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rc 24"/>
          <p:cNvCxnSpPr/>
          <p:nvPr/>
        </p:nvCxnSpPr>
        <p:spPr>
          <a:xfrm>
            <a:off x="1763688" y="5157192"/>
            <a:ext cx="2160240" cy="4320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rc 26"/>
          <p:cNvCxnSpPr/>
          <p:nvPr/>
        </p:nvCxnSpPr>
        <p:spPr>
          <a:xfrm>
            <a:off x="5436097" y="4581128"/>
            <a:ext cx="1418456" cy="914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fr-FR" dirty="0"/>
              <a:t>4. Conseils au comptoir. Conclusions </a:t>
            </a:r>
          </a:p>
        </p:txBody>
      </p:sp>
      <p:pic>
        <p:nvPicPr>
          <p:cNvPr id="5" name="Image 4" descr="maç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645024"/>
            <a:ext cx="7449312" cy="2923032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7F4DFE3-94B6-4706-9FBE-35EF36B1EC8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109728" indent="0">
              <a:buNone/>
            </a:pPr>
            <a:r>
              <a:rPr lang="fr-FR" dirty="0"/>
              <a:t>            </a:t>
            </a:r>
            <a:r>
              <a:rPr lang="fr-FR" sz="4000" b="1" dirty="0"/>
              <a:t>Attitude éducationnelle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Savoir reconnaitre les différentes lésions </a:t>
            </a:r>
          </a:p>
        </p:txBody>
      </p:sp>
      <p:pic>
        <p:nvPicPr>
          <p:cNvPr id="5" name="Espace réservé du contenu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166269"/>
            <a:ext cx="4038600" cy="2692400"/>
          </a:xfrm>
        </p:spPr>
      </p:pic>
      <p:pic>
        <p:nvPicPr>
          <p:cNvPr id="6" name="Espace réservé du contenu 5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166269"/>
            <a:ext cx="4038600" cy="2692400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Surinfections</a:t>
            </a:r>
          </a:p>
        </p:txBody>
      </p:sp>
      <p:pic>
        <p:nvPicPr>
          <p:cNvPr id="7" name="Espace réservé du contenu 6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166269"/>
            <a:ext cx="4038600" cy="2692400"/>
          </a:xfrm>
        </p:spPr>
      </p:pic>
      <p:pic>
        <p:nvPicPr>
          <p:cNvPr id="8" name="Espace réservé du contenu 7" descr="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166269"/>
            <a:ext cx="4038600" cy="269240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Visage </a:t>
            </a:r>
          </a:p>
        </p:txBody>
      </p:sp>
      <p:pic>
        <p:nvPicPr>
          <p:cNvPr id="7" name="Espace réservé du contenu 6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166269"/>
            <a:ext cx="4038600" cy="2692400"/>
          </a:xfrm>
        </p:spPr>
      </p:pic>
      <p:pic>
        <p:nvPicPr>
          <p:cNvPr id="8" name="Espace réservé du contenu 7" descr="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166269"/>
            <a:ext cx="4038600" cy="269240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Les poils</a:t>
            </a:r>
          </a:p>
        </p:txBody>
      </p:sp>
      <p:pic>
        <p:nvPicPr>
          <p:cNvPr id="10" name="Espace réservé du contenu 4" descr="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166269"/>
            <a:ext cx="4038600" cy="2692400"/>
          </a:xfrm>
        </p:spPr>
      </p:pic>
      <p:pic>
        <p:nvPicPr>
          <p:cNvPr id="8" name="Espace réservé du contenu 7" descr="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166269"/>
            <a:ext cx="4038600" cy="2692400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Peau foncée/la main </a:t>
            </a:r>
          </a:p>
        </p:txBody>
      </p:sp>
      <p:pic>
        <p:nvPicPr>
          <p:cNvPr id="12" name="Espace réservé du contenu 11" descr="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166269"/>
            <a:ext cx="4038600" cy="2692400"/>
          </a:xfrm>
        </p:spPr>
      </p:pic>
      <p:pic>
        <p:nvPicPr>
          <p:cNvPr id="6" name="Espace réservé du contenu 5" descr="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166269"/>
            <a:ext cx="4038600" cy="2692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CD15A2-4966-40A1-B455-5909B5CFFF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/>
              <a:t>1. Rappel. Physiopathologie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4C2A23-4D6B-4450-9F2D-F2F6737F8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Dessiner un mur</a:t>
            </a:r>
          </a:p>
          <a:p>
            <a:r>
              <a:rPr lang="fr-FR" dirty="0"/>
              <a:t>Pourquoi votre mur ne s’écroule-t-il pas?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05380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Capture d’écran 2019-02-01 à 10.03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468"/>
            <a:ext cx="9144000" cy="489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730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Capture d’écran 2019-02-01 à 10.03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987"/>
            <a:ext cx="9144000" cy="493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667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9-02-01 à 10.03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9122"/>
            <a:ext cx="9144000" cy="493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90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CD15A2-4966-40A1-B455-5909B5CFFF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/>
              <a:t>1. Rappel. Physiopathologie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4C2A23-4D6B-4450-9F2D-F2F6737F8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Dessiner un mur</a:t>
            </a:r>
          </a:p>
          <a:p>
            <a:r>
              <a:rPr lang="fr-FR" dirty="0"/>
              <a:t>Pourquoi votre mur ne s’écroule-t-il pas?</a:t>
            </a:r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Le problème de la peau </a:t>
            </a:r>
            <a:r>
              <a:rPr lang="fr-FR" dirty="0" err="1">
                <a:solidFill>
                  <a:srgbClr val="FF0000"/>
                </a:solidFill>
              </a:rPr>
              <a:t>atopique</a:t>
            </a:r>
            <a:r>
              <a:rPr lang="fr-FR" dirty="0">
                <a:solidFill>
                  <a:srgbClr val="FF0000"/>
                </a:solidFill>
              </a:rPr>
              <a:t> se situe au niveau de son ciment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7920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fr-FR" dirty="0"/>
              <a:t> 1.Rappel. Le ciment manque de gras </a:t>
            </a:r>
          </a:p>
        </p:txBody>
      </p:sp>
      <p:pic>
        <p:nvPicPr>
          <p:cNvPr id="6" name="Espace réservé du contenu 5" descr="20170611_12065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492896"/>
            <a:ext cx="3038302" cy="17997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32040" y="28529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300192" y="28529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596336" y="28529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en angle 11"/>
          <p:cNvCxnSpPr/>
          <p:nvPr/>
        </p:nvCxnSpPr>
        <p:spPr>
          <a:xfrm rot="16200000" flipH="1">
            <a:off x="5292080" y="3645024"/>
            <a:ext cx="2520280" cy="1224136"/>
          </a:xfrm>
          <a:prstGeom prst="bentConnector3">
            <a:avLst>
              <a:gd name="adj1" fmla="val 34844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ngle 17"/>
          <p:cNvCxnSpPr/>
          <p:nvPr/>
        </p:nvCxnSpPr>
        <p:spPr>
          <a:xfrm rot="5400000" flipH="1" flipV="1">
            <a:off x="3419872" y="3284984"/>
            <a:ext cx="2448272" cy="288032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80112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308304" y="39330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fr-FR" dirty="0"/>
              <a:t>1.Rappel. La peau atopique est trouée </a:t>
            </a:r>
          </a:p>
        </p:txBody>
      </p:sp>
      <p:pic>
        <p:nvPicPr>
          <p:cNvPr id="4" name="Espace réservé du contenu 3" descr="pepier film alimentaire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79760" y="1940722"/>
            <a:ext cx="2090651" cy="3483033"/>
          </a:xfrm>
          <a:prstGeom prst="rect">
            <a:avLst/>
          </a:prstGeom>
        </p:spPr>
      </p:pic>
      <p:pic>
        <p:nvPicPr>
          <p:cNvPr id="5" name="Image 4" descr="eponge.jpg"/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564356" y="2292629"/>
            <a:ext cx="2199317" cy="259985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1684</Words>
  <Application>Microsoft Office PowerPoint</Application>
  <PresentationFormat>Affichage à l'écran (4:3)</PresentationFormat>
  <Paragraphs>511</Paragraphs>
  <Slides>62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62</vt:i4>
      </vt:variant>
    </vt:vector>
  </HeadingPairs>
  <TitlesOfParts>
    <vt:vector size="70" baseType="lpstr">
      <vt:lpstr>ＭＳ ゴシック</vt:lpstr>
      <vt:lpstr>Arial</vt:lpstr>
      <vt:lpstr>Calibri</vt:lpstr>
      <vt:lpstr>Georgia</vt:lpstr>
      <vt:lpstr>Trebuchet MS</vt:lpstr>
      <vt:lpstr>Wingdings</vt:lpstr>
      <vt:lpstr>Wingdings 2</vt:lpstr>
      <vt:lpstr>Urbain</vt:lpstr>
      <vt:lpstr>Dermatite atopique</vt:lpstr>
      <vt:lpstr>Dermatite atopique  : le plan </vt:lpstr>
      <vt:lpstr>1. Rappel. Nuages de mots</vt:lpstr>
      <vt:lpstr>1. Rappel. Nuages de mots</vt:lpstr>
      <vt:lpstr>1. Rappel. Physiopathologie</vt:lpstr>
      <vt:lpstr>1. Rappel. Physiopathologie</vt:lpstr>
      <vt:lpstr>1. Rappel. Physiopathologie</vt:lpstr>
      <vt:lpstr> 1.Rappel. Le ciment manque de gras </vt:lpstr>
      <vt:lpstr>1.Rappel. La peau atopique est trouée </vt:lpstr>
      <vt:lpstr>   1.Rappel. Le jeu des 4 différences</vt:lpstr>
      <vt:lpstr>   1.Rappel. Le jeu des 4 différences</vt:lpstr>
      <vt:lpstr>1. Rappel. Physiopathologie</vt:lpstr>
      <vt:lpstr> 1. Rappel. Le terrain de l’atopie </vt:lpstr>
      <vt:lpstr>1. Rappel. Conclusion</vt:lpstr>
      <vt:lpstr>Dermatite atopique  : le plan </vt:lpstr>
      <vt:lpstr> 2. Ordo. Gérer le pb du ciment</vt:lpstr>
      <vt:lpstr> 2. Ordo 1. Ne pas aggraver le pb </vt:lpstr>
      <vt:lpstr>2.Ordo 1. Ne pas aggraver le pb</vt:lpstr>
      <vt:lpstr>2. Ordonnance 1° =  L’hygiène</vt:lpstr>
      <vt:lpstr> 2. Ordo. Gérer le pb du ciment</vt:lpstr>
      <vt:lpstr> 2. Ordo 2. Réparer le ciment</vt:lpstr>
      <vt:lpstr>2. Ordo 2. L’émollient sert à :</vt:lpstr>
      <vt:lpstr>2. Ordo 2. L’émollient sert à :</vt:lpstr>
      <vt:lpstr>2. Ordo 2. Les émollients</vt:lpstr>
      <vt:lpstr>2. Ordo 2. Les émollients : lequel ?</vt:lpstr>
      <vt:lpstr>2. Ordo 2. Les émollients</vt:lpstr>
      <vt:lpstr>2. Ordo 2. Les émollients</vt:lpstr>
      <vt:lpstr>2. Ordonnance 1et 2 : Conclusion</vt:lpstr>
      <vt:lpstr>Dermatite atopique  : le plan </vt:lpstr>
      <vt:lpstr>   1.Rappel. Le jeu des 4 différences</vt:lpstr>
      <vt:lpstr>3. Ordo. Les dermocorticoïdes</vt:lpstr>
      <vt:lpstr>Présentation PowerPoint</vt:lpstr>
      <vt:lpstr>Présentation PowerPoint</vt:lpstr>
      <vt:lpstr>Présentation PowerPoint</vt:lpstr>
      <vt:lpstr>3. Ordo. Les dermocorticoïdes</vt:lpstr>
      <vt:lpstr>3. Ordo. Les dermocorticoïdes</vt:lpstr>
      <vt:lpstr>3. Ordo. Les dermocorticoïdes</vt:lpstr>
      <vt:lpstr>3. Ordo. Lesquels?</vt:lpstr>
      <vt:lpstr>3. Ordo. Combien de temps?</vt:lpstr>
      <vt:lpstr> 3. Ordo. Quelle quantité?</vt:lpstr>
      <vt:lpstr>3. Ordo. Où?</vt:lpstr>
      <vt:lpstr>3. Ordo. Quelle cortisone interdite?</vt:lpstr>
      <vt:lpstr>3. Ordo. Quelle cortisone interdite?</vt:lpstr>
      <vt:lpstr>3. Ordo. Autre tt local : Tacrolimus</vt:lpstr>
      <vt:lpstr>3. Ordo. TT systémique</vt:lpstr>
      <vt:lpstr>3. Ordo. TT . Conclusion</vt:lpstr>
      <vt:lpstr>Dermatite atopique  : le plan </vt:lpstr>
      <vt:lpstr> 4. Savoir expliquer l’ordonnance: </vt:lpstr>
      <vt:lpstr>4. Conseils de comptoir</vt:lpstr>
      <vt:lpstr>4. Conseils au comptoir : alimentation </vt:lpstr>
      <vt:lpstr>4. Conseils au comptoir  : compléments  alimentaires</vt:lpstr>
      <vt:lpstr>4. Conseils au comptoir  :   </vt:lpstr>
      <vt:lpstr>4. Conseils au comptoir : remotiver </vt:lpstr>
      <vt:lpstr>4. Conseils au comptoir. Conclusions </vt:lpstr>
      <vt:lpstr>Savoir reconnaitre les différentes lésions </vt:lpstr>
      <vt:lpstr>Surinfections</vt:lpstr>
      <vt:lpstr>Visage </vt:lpstr>
      <vt:lpstr> Les poils</vt:lpstr>
      <vt:lpstr>Peau foncée/la main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MAGALI BOUTTAZ</cp:lastModifiedBy>
  <cp:revision>125</cp:revision>
  <dcterms:created xsi:type="dcterms:W3CDTF">2017-01-30T19:31:54Z</dcterms:created>
  <dcterms:modified xsi:type="dcterms:W3CDTF">2022-02-03T17:32:44Z</dcterms:modified>
</cp:coreProperties>
</file>