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301" r:id="rId6"/>
    <p:sldId id="260" r:id="rId7"/>
    <p:sldId id="270" r:id="rId8"/>
    <p:sldId id="277" r:id="rId9"/>
    <p:sldId id="263" r:id="rId10"/>
    <p:sldId id="264" r:id="rId11"/>
    <p:sldId id="271" r:id="rId12"/>
    <p:sldId id="272" r:id="rId13"/>
    <p:sldId id="273" r:id="rId14"/>
    <p:sldId id="268" r:id="rId15"/>
    <p:sldId id="261" r:id="rId16"/>
    <p:sldId id="262" r:id="rId17"/>
    <p:sldId id="269" r:id="rId18"/>
    <p:sldId id="288" r:id="rId19"/>
    <p:sldId id="302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97" r:id="rId29"/>
    <p:sldId id="283" r:id="rId30"/>
    <p:sldId id="289" r:id="rId31"/>
    <p:sldId id="284" r:id="rId32"/>
    <p:sldId id="287" r:id="rId33"/>
    <p:sldId id="290" r:id="rId34"/>
    <p:sldId id="291" r:id="rId35"/>
    <p:sldId id="292" r:id="rId36"/>
    <p:sldId id="293" r:id="rId37"/>
    <p:sldId id="294" r:id="rId38"/>
    <p:sldId id="295" r:id="rId39"/>
    <p:sldId id="285" r:id="rId40"/>
    <p:sldId id="298" r:id="rId41"/>
    <p:sldId id="299" r:id="rId42"/>
    <p:sldId id="300" r:id="rId43"/>
    <p:sldId id="286" r:id="rId44"/>
    <p:sldId id="296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15" autoAdjust="0"/>
  </p:normalViewPr>
  <p:slideViewPr>
    <p:cSldViewPr>
      <p:cViewPr varScale="1">
        <p:scale>
          <a:sx n="58" d="100"/>
          <a:sy n="58" d="100"/>
        </p:scale>
        <p:origin x="15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667-2CC5-47B4-A004-1D43A3561565}" type="datetimeFigureOut">
              <a:rPr lang="fr-FR" smtClean="0"/>
              <a:pPr/>
              <a:t>17/12/2019</a:t>
            </a:fld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276-E7C5-459E-8583-81AB4B77F5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667-2CC5-47B4-A004-1D43A3561565}" type="datetimeFigureOut">
              <a:rPr lang="fr-FR" smtClean="0"/>
              <a:pPr/>
              <a:t>17/12/2019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276-E7C5-459E-8583-81AB4B77F5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667-2CC5-47B4-A004-1D43A3561565}" type="datetimeFigureOut">
              <a:rPr lang="fr-FR" smtClean="0"/>
              <a:pPr/>
              <a:t>17/12/2019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276-E7C5-459E-8583-81AB4B77F5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667-2CC5-47B4-A004-1D43A3561565}" type="datetimeFigureOut">
              <a:rPr lang="fr-FR" smtClean="0"/>
              <a:pPr/>
              <a:t>17/12/2019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276-E7C5-459E-8583-81AB4B77F5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667-2CC5-47B4-A004-1D43A3561565}" type="datetimeFigureOut">
              <a:rPr lang="fr-FR" smtClean="0"/>
              <a:pPr/>
              <a:t>17/12/2019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276-E7C5-459E-8583-81AB4B77F5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667-2CC5-47B4-A004-1D43A3561565}" type="datetimeFigureOut">
              <a:rPr lang="fr-FR" smtClean="0"/>
              <a:pPr/>
              <a:t>17/12/2019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276-E7C5-459E-8583-81AB4B77F5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667-2CC5-47B4-A004-1D43A3561565}" type="datetimeFigureOut">
              <a:rPr lang="fr-FR" smtClean="0"/>
              <a:pPr/>
              <a:t>17/12/2019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276-E7C5-459E-8583-81AB4B77F5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667-2CC5-47B4-A004-1D43A3561565}" type="datetimeFigureOut">
              <a:rPr lang="fr-FR" smtClean="0"/>
              <a:pPr/>
              <a:t>17/12/2019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276-E7C5-459E-8583-81AB4B77F5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667-2CC5-47B4-A004-1D43A3561565}" type="datetimeFigureOut">
              <a:rPr lang="fr-FR" smtClean="0"/>
              <a:pPr/>
              <a:t>17/12/2019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276-E7C5-459E-8583-81AB4B77F5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667-2CC5-47B4-A004-1D43A3561565}" type="datetimeFigureOut">
              <a:rPr lang="fr-FR" smtClean="0"/>
              <a:pPr/>
              <a:t>17/12/2019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276-E7C5-459E-8583-81AB4B77F50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3667-2CC5-47B4-A004-1D43A3561565}" type="datetimeFigureOut">
              <a:rPr lang="fr-FR" smtClean="0"/>
              <a:pPr/>
              <a:t>17/12/2019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276-E7C5-459E-8583-81AB4B77F5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803667-2CC5-47B4-A004-1D43A3561565}" type="datetimeFigureOut">
              <a:rPr lang="fr-FR" smtClean="0"/>
              <a:pPr/>
              <a:t>17/12/2019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8FB4276-E7C5-459E-8583-81AB4B77F5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Kim%20YM%5BAuthor%5D&amp;cauthor=true&amp;cauthor_uid=28274229" TargetMode="External"/><Relationship Id="rId3" Type="http://schemas.openxmlformats.org/officeDocument/2006/relationships/hyperlink" Target="https://www.ncbi.nlm.nih.gov/pubmed/28525834" TargetMode="External"/><Relationship Id="rId7" Type="http://schemas.openxmlformats.org/officeDocument/2006/relationships/hyperlink" Target="https://www.ncbi.nlm.nih.gov/pubmed/?term=Kim%20J%5BAuthor%5D&amp;cauthor=true&amp;cauthor_uid=28274229" TargetMode="External"/><Relationship Id="rId2" Type="http://schemas.openxmlformats.org/officeDocument/2006/relationships/hyperlink" Target="https://www.sciencedirect.com/science/article/abs/pii/S1538544217300822?via%3Dihu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Jeon%20BH%5BAuthor%5D&amp;cauthor=true&amp;cauthor_uid=28274229" TargetMode="External"/><Relationship Id="rId11" Type="http://schemas.openxmlformats.org/officeDocument/2006/relationships/hyperlink" Target="https://www.ncbi.nlm.nih.gov/pubmed/?term=Cheong%20HK%5BAuthor%5D&amp;cauthor=true&amp;cauthor_uid=28274229" TargetMode="External"/><Relationship Id="rId5" Type="http://schemas.openxmlformats.org/officeDocument/2006/relationships/hyperlink" Target="https://www.ncbi.nlm.nih.gov/pubmed/?term=Kim%20EH%5BAuthor%5D&amp;cauthor=true&amp;cauthor_uid=28274229" TargetMode="External"/><Relationship Id="rId10" Type="http://schemas.openxmlformats.org/officeDocument/2006/relationships/hyperlink" Target="https://www.ncbi.nlm.nih.gov/pubmed/?term=Ahn%20K%5BAuthor%5D&amp;cauthor=true&amp;cauthor_uid=28274229" TargetMode="External"/><Relationship Id="rId4" Type="http://schemas.openxmlformats.org/officeDocument/2006/relationships/hyperlink" Target="https://www.ncbi.nlm.nih.gov/pubmed/28274229" TargetMode="External"/><Relationship Id="rId9" Type="http://schemas.openxmlformats.org/officeDocument/2006/relationships/hyperlink" Target="https://www.ncbi.nlm.nih.gov/pubmed/?term=Han%20Y%5BAuthor%5D&amp;cauthor=true&amp;cauthor_uid=28274229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Émollients en 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                                   Magali </a:t>
            </a:r>
            <a:r>
              <a:rPr lang="fr-FR" dirty="0" err="1"/>
              <a:t>Bourrel</a:t>
            </a:r>
            <a:r>
              <a:rPr lang="fr-FR" dirty="0"/>
              <a:t> </a:t>
            </a:r>
            <a:r>
              <a:rPr lang="fr-FR" dirty="0" err="1"/>
              <a:t>Bouttaz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1/ En mode éducationnel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 veut dire le mot sec?</a:t>
            </a:r>
          </a:p>
          <a:p>
            <a:r>
              <a:rPr lang="fr-FR" dirty="0">
                <a:solidFill>
                  <a:srgbClr val="FF0000"/>
                </a:solidFill>
              </a:rPr>
              <a:t>Comment ramener de l’eau à la peau?</a:t>
            </a: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1691680" y="27809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691680" y="3284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691680" y="37890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1/ En mode éducationnel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 veut dire le mot sec?</a:t>
            </a:r>
          </a:p>
          <a:p>
            <a:r>
              <a:rPr lang="fr-FR" dirty="0"/>
              <a:t>Comment ramener de l’eau à la peau?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           boire = pisser (déconstruction)</a:t>
            </a: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1691680" y="27809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691680" y="3284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691680" y="37890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1/ En mode éducationnel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 veut dire le mot sec?</a:t>
            </a:r>
          </a:p>
          <a:p>
            <a:r>
              <a:rPr lang="fr-FR" dirty="0"/>
              <a:t>Comment ramener de l’eau à la peau?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           </a:t>
            </a:r>
            <a:r>
              <a:rPr lang="fr-FR" dirty="0"/>
              <a:t>boire = pisser (déconstruction)</a:t>
            </a:r>
          </a:p>
          <a:p>
            <a:pPr>
              <a:buNone/>
            </a:pPr>
            <a:r>
              <a:rPr lang="fr-FR" dirty="0"/>
              <a:t>           </a:t>
            </a:r>
            <a:r>
              <a:rPr lang="fr-FR" dirty="0">
                <a:solidFill>
                  <a:srgbClr val="FF0000"/>
                </a:solidFill>
              </a:rPr>
              <a:t>arroser = pire (confirmation)</a:t>
            </a: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1691680" y="27809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691680" y="3284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691680" y="37890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1/ En mode éducationnel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 veut dire le mot sec?</a:t>
            </a:r>
          </a:p>
          <a:p>
            <a:r>
              <a:rPr lang="fr-FR" dirty="0"/>
              <a:t>Comment ramener de l’eau à la peau?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           </a:t>
            </a:r>
            <a:r>
              <a:rPr lang="fr-FR" dirty="0"/>
              <a:t>boire = pisser (déconstruction)</a:t>
            </a:r>
          </a:p>
          <a:p>
            <a:pPr>
              <a:buNone/>
            </a:pPr>
            <a:r>
              <a:rPr lang="fr-FR" dirty="0"/>
              <a:t>           arroser = pire (confirmation)</a:t>
            </a:r>
          </a:p>
          <a:p>
            <a:pPr>
              <a:buNone/>
            </a:pPr>
            <a:r>
              <a:rPr lang="fr-FR" dirty="0"/>
              <a:t>           </a:t>
            </a:r>
            <a:r>
              <a:rPr lang="fr-FR" dirty="0">
                <a:solidFill>
                  <a:srgbClr val="FF0000"/>
                </a:solidFill>
              </a:rPr>
              <a:t>hydrater = oui, pourquoi?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                            (construction)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                                          </a:t>
            </a: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1691680" y="27809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691680" y="3284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691680" y="37890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1/ En mode éducationnel</a:t>
            </a:r>
          </a:p>
        </p:txBody>
      </p:sp>
      <p:pic>
        <p:nvPicPr>
          <p:cNvPr id="4" name="Espace réservé du contenu 3" descr="verre plein 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700808"/>
            <a:ext cx="2294313" cy="1375756"/>
          </a:xfrm>
          <a:prstGeom prst="rect">
            <a:avLst/>
          </a:prstGeom>
        </p:spPr>
      </p:pic>
      <p:pic>
        <p:nvPicPr>
          <p:cNvPr id="5" name="Image 4" descr="verres plein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8" y="1700808"/>
            <a:ext cx="2285886" cy="1371600"/>
          </a:xfrm>
          <a:prstGeom prst="rect">
            <a:avLst/>
          </a:prstGeom>
        </p:spPr>
      </p:pic>
      <p:pic>
        <p:nvPicPr>
          <p:cNvPr id="6" name="Image 5" descr="20170611_12065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5656" y="4077072"/>
            <a:ext cx="3036364" cy="1800000"/>
          </a:xfrm>
          <a:prstGeom prst="rect">
            <a:avLst/>
          </a:prstGeom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rot="16200000" flipH="1">
            <a:off x="6728234" y="4729150"/>
            <a:ext cx="1541585" cy="52546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56176" y="4437112"/>
            <a:ext cx="914400" cy="488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380312" y="4365104"/>
            <a:ext cx="914400" cy="488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732240" y="5085184"/>
            <a:ext cx="914400" cy="488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652120" y="5157192"/>
            <a:ext cx="914400" cy="488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956376" y="5085184"/>
            <a:ext cx="914400" cy="488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3" name="AutoShape 2"/>
          <p:cNvCxnSpPr>
            <a:cxnSpLocks noChangeShapeType="1"/>
          </p:cNvCxnSpPr>
          <p:nvPr/>
        </p:nvCxnSpPr>
        <p:spPr bwMode="auto">
          <a:xfrm rot="16200000" flipV="1">
            <a:off x="5328084" y="4689140"/>
            <a:ext cx="1944218" cy="72008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1/ En mode éducationnel  </a:t>
            </a:r>
          </a:p>
        </p:txBody>
      </p:sp>
      <p:pic>
        <p:nvPicPr>
          <p:cNvPr id="6" name="Espace réservé du contenu 5" descr="peau norma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660676"/>
            <a:ext cx="3657600" cy="2390722"/>
          </a:xfrm>
        </p:spPr>
      </p:pic>
      <p:pic>
        <p:nvPicPr>
          <p:cNvPr id="7" name="Espace réservé du contenu 6" descr="peau aopique 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349967"/>
            <a:ext cx="3657600" cy="301214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1/ Pourquoi = construire la base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Jeux de rôle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Images avec les enfants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Jeter son crayon </a:t>
            </a:r>
          </a:p>
          <a:p>
            <a:r>
              <a:rPr lang="fr-FR" dirty="0"/>
              <a:t>Le faire ramasser</a:t>
            </a:r>
          </a:p>
        </p:txBody>
      </p:sp>
      <p:pic>
        <p:nvPicPr>
          <p:cNvPr id="9" name="Espace réservé du contenu 8" descr="passoir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64075" y="1687795"/>
            <a:ext cx="4022725" cy="267913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1/ Pourquoi : Conclusion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/>
              <a:t>Construire la physiopathologie de la peau </a:t>
            </a:r>
            <a:r>
              <a:rPr lang="fr-FR" dirty="0" err="1"/>
              <a:t>atopique</a:t>
            </a:r>
            <a:r>
              <a:rPr lang="fr-FR" dirty="0"/>
              <a:t> à partir d’une démarche éducationnelle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Expliquer la partie </a:t>
            </a:r>
            <a:r>
              <a:rPr lang="fr-FR" dirty="0" err="1"/>
              <a:t>épigénétique</a:t>
            </a:r>
            <a:r>
              <a:rPr lang="fr-FR" dirty="0"/>
              <a:t> de la maladie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      2 déductions …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2843808" y="54452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1/ Pourquoi : Conclusion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5004048" y="1484784"/>
            <a:ext cx="3657600" cy="466344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Ça ne sert à rien de chercher la cause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1547664" y="1484784"/>
            <a:ext cx="3657600" cy="466344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Passer un émollient au quotidien = </a:t>
            </a:r>
            <a:r>
              <a:rPr lang="fr-FR" dirty="0">
                <a:solidFill>
                  <a:srgbClr val="FF0000"/>
                </a:solidFill>
              </a:rPr>
              <a:t>empêcher les particules de rentrer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1/ Pourquoi : Conclusion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5004048" y="1484784"/>
            <a:ext cx="3657600" cy="466344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Rôle préventif</a:t>
            </a:r>
          </a:p>
          <a:p>
            <a:pPr marL="596646" indent="-514350">
              <a:buFont typeface="+mj-lt"/>
              <a:buAutoNum type="arabicPeriod"/>
            </a:pPr>
            <a:r>
              <a:rPr lang="fr-FR" dirty="0"/>
              <a:t>Des crises</a:t>
            </a:r>
          </a:p>
          <a:p>
            <a:pPr marL="596646" indent="-514350">
              <a:buFont typeface="+mj-lt"/>
              <a:buAutoNum type="arabicPeriod"/>
            </a:pPr>
            <a:r>
              <a:rPr lang="fr-FR" dirty="0"/>
              <a:t>Des allergies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1547664" y="1484784"/>
            <a:ext cx="3657600" cy="4663440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Passer un émollient au quotidien = </a:t>
            </a:r>
            <a:r>
              <a:rPr lang="fr-FR" dirty="0">
                <a:solidFill>
                  <a:srgbClr val="FF0000"/>
                </a:solidFill>
              </a:rPr>
              <a:t>empêcher les particules de rentrer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338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Pourquoi</a:t>
            </a:r>
          </a:p>
          <a:p>
            <a:endParaRPr lang="fr-FR" dirty="0"/>
          </a:p>
          <a:p>
            <a:r>
              <a:rPr lang="fr-FR" dirty="0"/>
              <a:t>En pratique</a:t>
            </a:r>
          </a:p>
          <a:p>
            <a:endParaRPr lang="fr-FR" dirty="0"/>
          </a:p>
          <a:p>
            <a:r>
              <a:rPr lang="fr-FR" dirty="0"/>
              <a:t>Le cadre juridique du remboursement</a:t>
            </a:r>
          </a:p>
          <a:p>
            <a:endParaRPr lang="fr-FR" dirty="0"/>
          </a:p>
          <a:p>
            <a:r>
              <a:rPr lang="fr-FR" dirty="0"/>
              <a:t>Les erreurs 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Les difficultés 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Films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2/ En pratique : définition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EDF :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Dermatology</a:t>
            </a:r>
            <a:r>
              <a:rPr lang="fr-FR" dirty="0"/>
              <a:t> Forum </a:t>
            </a:r>
          </a:p>
          <a:p>
            <a:pPr>
              <a:buNone/>
            </a:pPr>
            <a:r>
              <a:rPr lang="fr-FR" dirty="0"/>
              <a:t>             </a:t>
            </a:r>
            <a:r>
              <a:rPr lang="fr-FR" dirty="0" err="1"/>
              <a:t>jv</a:t>
            </a:r>
            <a:r>
              <a:rPr lang="fr-FR" dirty="0"/>
              <a:t> 2018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Emollients : crème neutre qui associe</a:t>
            </a:r>
          </a:p>
          <a:p>
            <a:pPr>
              <a:buNone/>
            </a:pPr>
            <a:r>
              <a:rPr lang="fr-FR" dirty="0"/>
              <a:t>   Un humectant : urée, glycérine</a:t>
            </a:r>
          </a:p>
          <a:p>
            <a:pPr>
              <a:buNone/>
            </a:pPr>
            <a:r>
              <a:rPr lang="fr-FR" dirty="0"/>
              <a:t>   Un occlusif : paraffine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Emollients </a:t>
            </a:r>
            <a:r>
              <a:rPr lang="fr-FR" dirty="0">
                <a:solidFill>
                  <a:srgbClr val="FF0000"/>
                </a:solidFill>
              </a:rPr>
              <a:t>+</a:t>
            </a:r>
            <a:r>
              <a:rPr lang="fr-FR" dirty="0"/>
              <a:t> : ajout d’un principe actif non médicamenteux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2/En pratique : quelle galénique? </a:t>
            </a:r>
          </a:p>
        </p:txBody>
      </p:sp>
      <p:pic>
        <p:nvPicPr>
          <p:cNvPr id="4" name="Espace réservé du contenu 3" descr="émolli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4170" y="2420888"/>
            <a:ext cx="7384271" cy="309634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2/ En pratique : lequel ?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Critères médecins</a:t>
            </a:r>
          </a:p>
          <a:p>
            <a:endParaRPr lang="fr-FR" dirty="0"/>
          </a:p>
          <a:p>
            <a:r>
              <a:rPr lang="fr-FR" dirty="0"/>
              <a:t>Sans parfum</a:t>
            </a:r>
          </a:p>
          <a:p>
            <a:r>
              <a:rPr lang="fr-FR" dirty="0"/>
              <a:t>Sans allergène</a:t>
            </a:r>
          </a:p>
          <a:p>
            <a:r>
              <a:rPr lang="fr-FR" dirty="0"/>
              <a:t>Sans conservateur</a:t>
            </a:r>
          </a:p>
          <a:p>
            <a:r>
              <a:rPr lang="fr-FR" dirty="0"/>
              <a:t>Les +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Critères patients</a:t>
            </a:r>
          </a:p>
          <a:p>
            <a:endParaRPr lang="fr-FR" dirty="0"/>
          </a:p>
          <a:p>
            <a:r>
              <a:rPr lang="fr-FR" dirty="0"/>
              <a:t>Celui qu’il va aimer mettre …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6" name="Sourire 5"/>
          <p:cNvSpPr/>
          <p:nvPr/>
        </p:nvSpPr>
        <p:spPr>
          <a:xfrm>
            <a:off x="5508104" y="3501008"/>
            <a:ext cx="3096344" cy="244827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Remettre du principe de plaisir 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2/ En pratique : comment ?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En tas, coccinelle ou zèbre</a:t>
            </a:r>
          </a:p>
        </p:txBody>
      </p:sp>
      <p:pic>
        <p:nvPicPr>
          <p:cNvPr id="7" name="Image 6" descr="cocinne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068959"/>
            <a:ext cx="2601456" cy="2521587"/>
          </a:xfrm>
          <a:prstGeom prst="rect">
            <a:avLst/>
          </a:prstGeom>
        </p:spPr>
      </p:pic>
      <p:pic>
        <p:nvPicPr>
          <p:cNvPr id="8" name="Image 7" descr="zèb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329" y="2924944"/>
            <a:ext cx="3172435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2/ En pratique : quand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/>
              <a:t>                           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                  après la douche</a:t>
            </a:r>
          </a:p>
          <a:p>
            <a:pPr>
              <a:buNone/>
            </a:pPr>
            <a:r>
              <a:rPr lang="fr-FR" dirty="0"/>
              <a:t>                                   ou sans la douche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                  une à deux fois </a:t>
            </a:r>
          </a:p>
          <a:p>
            <a:pPr>
              <a:buNone/>
            </a:pPr>
            <a:r>
              <a:rPr lang="fr-FR" dirty="0"/>
              <a:t>                                   par jour</a:t>
            </a:r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/>
              <a:t>…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dou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348880"/>
            <a:ext cx="2382011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2/ En pratique : où?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      corps entier </a:t>
            </a:r>
          </a:p>
        </p:txBody>
      </p:sp>
      <p:pic>
        <p:nvPicPr>
          <p:cNvPr id="4" name="Image 3" descr="béb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060848"/>
            <a:ext cx="5005166" cy="311941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2/ En pratique : quelle quantité?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   30 gr par jour pour un adulte </a:t>
            </a:r>
          </a:p>
        </p:txBody>
      </p:sp>
      <p:pic>
        <p:nvPicPr>
          <p:cNvPr id="8" name="Image 7" descr="cerat de gal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276872"/>
            <a:ext cx="1282452" cy="1282452"/>
          </a:xfrm>
          <a:prstGeom prst="rect">
            <a:avLst/>
          </a:prstGeom>
        </p:spPr>
      </p:pic>
      <p:pic>
        <p:nvPicPr>
          <p:cNvPr id="12" name="Image 11" descr="cerat de gal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276872"/>
            <a:ext cx="1282452" cy="1282452"/>
          </a:xfrm>
          <a:prstGeom prst="rect">
            <a:avLst/>
          </a:prstGeom>
        </p:spPr>
      </p:pic>
      <p:pic>
        <p:nvPicPr>
          <p:cNvPr id="13" name="Image 12" descr="cerat de gal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1282452" cy="1282452"/>
          </a:xfrm>
          <a:prstGeom prst="rect">
            <a:avLst/>
          </a:prstGeom>
        </p:spPr>
      </p:pic>
      <p:pic>
        <p:nvPicPr>
          <p:cNvPr id="14" name="Image 13" descr="cerat de gal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276872"/>
            <a:ext cx="1282452" cy="1282452"/>
          </a:xfrm>
          <a:prstGeom prst="rect">
            <a:avLst/>
          </a:prstGeom>
        </p:spPr>
      </p:pic>
      <p:pic>
        <p:nvPicPr>
          <p:cNvPr id="15" name="Image 14" descr="cerat de gal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276872"/>
            <a:ext cx="1282452" cy="1282452"/>
          </a:xfrm>
          <a:prstGeom prst="rect">
            <a:avLst/>
          </a:prstGeom>
        </p:spPr>
      </p:pic>
      <p:pic>
        <p:nvPicPr>
          <p:cNvPr id="16" name="Image 15" descr="cerat de gal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276872"/>
            <a:ext cx="1282452" cy="1282452"/>
          </a:xfrm>
          <a:prstGeom prst="rect">
            <a:avLst/>
          </a:prstGeom>
        </p:spPr>
      </p:pic>
      <p:pic>
        <p:nvPicPr>
          <p:cNvPr id="17" name="Image 16" descr="cerat de gal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276872"/>
            <a:ext cx="1282452" cy="1282452"/>
          </a:xfrm>
          <a:prstGeom prst="rect">
            <a:avLst/>
          </a:prstGeom>
        </p:spPr>
      </p:pic>
      <p:pic>
        <p:nvPicPr>
          <p:cNvPr id="18" name="Image 17" descr="cerat de gal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276872"/>
            <a:ext cx="1282452" cy="1282452"/>
          </a:xfrm>
          <a:prstGeom prst="rect">
            <a:avLst/>
          </a:prstGeom>
        </p:spPr>
      </p:pic>
      <p:pic>
        <p:nvPicPr>
          <p:cNvPr id="19" name="Image 18" descr="la roche pos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149080"/>
            <a:ext cx="1714500" cy="1714500"/>
          </a:xfrm>
          <a:prstGeom prst="rect">
            <a:avLst/>
          </a:prstGeom>
        </p:spPr>
      </p:pic>
      <p:pic>
        <p:nvPicPr>
          <p:cNvPr id="20" name="Image 19" descr="la roche pos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49080"/>
            <a:ext cx="17145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2/ En pratique : </a:t>
            </a:r>
            <a:br>
              <a:rPr lang="fr-FR" dirty="0"/>
            </a:br>
            <a:r>
              <a:rPr lang="fr-FR" dirty="0"/>
              <a:t>                         combien de temps?</a:t>
            </a:r>
          </a:p>
        </p:txBody>
      </p:sp>
      <p:pic>
        <p:nvPicPr>
          <p:cNvPr id="4" name="Espace réservé du contenu 3" descr="minute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2976090" cy="2976090"/>
          </a:xfrm>
        </p:spPr>
      </p:pic>
      <p:sp>
        <p:nvSpPr>
          <p:cNvPr id="6" name="Ellipse 5"/>
          <p:cNvSpPr/>
          <p:nvPr/>
        </p:nvSpPr>
        <p:spPr>
          <a:xfrm>
            <a:off x="5724128" y="2492896"/>
            <a:ext cx="2520280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  <a:p>
            <a:pPr algn="ctr"/>
            <a:r>
              <a:rPr lang="fr-FR" b="1" dirty="0"/>
              <a:t>5 minutes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 maxi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2/ En pratique : les gants  </a:t>
            </a:r>
          </a:p>
        </p:txBody>
      </p:sp>
      <p:pic>
        <p:nvPicPr>
          <p:cNvPr id="4" name="Espace réservé du contenu 3" descr="gants de co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966226"/>
            <a:ext cx="5616624" cy="391532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3/ Cadre juridique = </a:t>
            </a:r>
            <a:r>
              <a:rPr lang="fr-FR" dirty="0" err="1"/>
              <a:t>rbt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Circulaire 58 de 2008</a:t>
            </a:r>
          </a:p>
          <a:p>
            <a:pPr>
              <a:buNone/>
            </a:pPr>
            <a:r>
              <a:rPr lang="fr-FR" i="1" dirty="0"/>
              <a:t>Le cold </a:t>
            </a:r>
            <a:r>
              <a:rPr lang="fr-FR" i="1" dirty="0" err="1"/>
              <a:t>cream</a:t>
            </a:r>
            <a:endParaRPr lang="fr-FR" i="1" dirty="0"/>
          </a:p>
          <a:p>
            <a:pPr>
              <a:buNone/>
            </a:pPr>
            <a:r>
              <a:rPr lang="fr-FR" i="1" dirty="0"/>
              <a:t>Le cérat de Galien</a:t>
            </a:r>
          </a:p>
          <a:p>
            <a:pPr>
              <a:buNone/>
            </a:pPr>
            <a:r>
              <a:rPr lang="fr-FR" i="1" dirty="0"/>
              <a:t>Le glycérolé d’amidon</a:t>
            </a:r>
          </a:p>
          <a:p>
            <a:pPr>
              <a:buNone/>
            </a:pPr>
            <a:r>
              <a:rPr lang="fr-FR" i="1" dirty="0"/>
              <a:t>La glycérine et vaseline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La dilution du dermocorticoïde n’est pas remboursable</a:t>
            </a:r>
          </a:p>
        </p:txBody>
      </p:sp>
      <p:sp>
        <p:nvSpPr>
          <p:cNvPr id="4" name="Ellipse 3"/>
          <p:cNvSpPr/>
          <p:nvPr/>
        </p:nvSpPr>
        <p:spPr>
          <a:xfrm>
            <a:off x="5796136" y="5373216"/>
            <a:ext cx="3096344" cy="148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Pharmacocinétique// </a:t>
            </a:r>
          </a:p>
          <a:p>
            <a:pPr algn="ctr"/>
            <a:r>
              <a:rPr lang="fr-FR" dirty="0"/>
              <a:t>Sociologie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Savoir répondre à toutes les questions précédentes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3/ L’ordonnance remboursée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Préparation magistrale donnant droit à remboursement en l’absence de spécialités équivalentes</a:t>
            </a:r>
          </a:p>
          <a:p>
            <a:pPr>
              <a:buNone/>
            </a:pPr>
            <a:r>
              <a:rPr lang="fr-FR" sz="2400" dirty="0"/>
              <a:t>     </a:t>
            </a:r>
            <a:r>
              <a:rPr lang="fr-FR" sz="2400" i="1" dirty="0"/>
              <a:t>Cérat de Galien </a:t>
            </a:r>
            <a:r>
              <a:rPr lang="fr-FR" sz="2400" dirty="0"/>
              <a:t>125ml par semaine 3 mois</a:t>
            </a:r>
          </a:p>
          <a:p>
            <a:pPr>
              <a:buNone/>
            </a:pPr>
            <a:r>
              <a:rPr lang="fr-FR" dirty="0"/>
              <a:t>   </a:t>
            </a:r>
          </a:p>
          <a:p>
            <a:r>
              <a:rPr lang="fr-FR" sz="2400" i="1" dirty="0" err="1"/>
              <a:t>Diprosone</a:t>
            </a:r>
            <a:r>
              <a:rPr lang="fr-FR" sz="2400" i="1" dirty="0">
                <a:sym typeface="Symbol"/>
              </a:rPr>
              <a:t></a:t>
            </a:r>
            <a:r>
              <a:rPr lang="fr-FR" sz="2400" i="1" dirty="0"/>
              <a:t> </a:t>
            </a:r>
            <a:r>
              <a:rPr lang="fr-FR" sz="2400" dirty="0"/>
              <a:t>pommade  30 gr : </a:t>
            </a:r>
          </a:p>
          <a:p>
            <a:pPr>
              <a:buNone/>
            </a:pPr>
            <a:r>
              <a:rPr lang="fr-FR" sz="2400" dirty="0"/>
              <a:t>     1 tube par semaine 3 mois</a:t>
            </a:r>
          </a:p>
          <a:p>
            <a:endParaRPr lang="fr-FR" sz="2400" dirty="0"/>
          </a:p>
          <a:p>
            <a:r>
              <a:rPr lang="fr-FR" sz="2400" dirty="0"/>
              <a:t>Soit le patient mélange lui-même dans un récipient</a:t>
            </a:r>
          </a:p>
          <a:p>
            <a:r>
              <a:rPr lang="fr-FR" sz="2400" dirty="0"/>
              <a:t>Soit il applique d’abord l’émollient puis le DC par-dessus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4/ Les erreurs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Celles du patient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Celles du médecin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L’étape d’avant : l’hygiène</a:t>
            </a:r>
          </a:p>
          <a:p>
            <a:r>
              <a:rPr lang="fr-FR" sz="3200" dirty="0"/>
              <a:t>Confondre la crise et la </a:t>
            </a:r>
            <a:r>
              <a:rPr lang="fr-FR" sz="3200" dirty="0" err="1"/>
              <a:t>xérose</a:t>
            </a:r>
            <a:endParaRPr lang="fr-FR" sz="3200" dirty="0"/>
          </a:p>
          <a:p>
            <a:r>
              <a:rPr lang="fr-FR" sz="3200" dirty="0"/>
              <a:t>L’organisation pratique</a:t>
            </a:r>
          </a:p>
          <a:p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sz="3200" dirty="0"/>
              <a:t>L’ordonnance imprécise</a:t>
            </a:r>
          </a:p>
          <a:p>
            <a:r>
              <a:rPr lang="fr-FR" sz="3200" dirty="0"/>
              <a:t>Ne pas faire la démonstration des soins</a:t>
            </a:r>
          </a:p>
          <a:p>
            <a:r>
              <a:rPr lang="fr-FR" sz="3200" dirty="0"/>
              <a:t>Ne pas vérifier les gestes 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4/ Les erreurs : l’hygiène</a:t>
            </a:r>
          </a:p>
        </p:txBody>
      </p:sp>
      <p:pic>
        <p:nvPicPr>
          <p:cNvPr id="4" name="Espace réservé du contenu 3" descr="flacons salle de ba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2614958" cy="1741562"/>
          </a:xfrm>
        </p:spPr>
      </p:pic>
      <p:pic>
        <p:nvPicPr>
          <p:cNvPr id="5" name="Image 4" descr="dou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484784"/>
            <a:ext cx="1661931" cy="2492896"/>
          </a:xfrm>
          <a:prstGeom prst="rect">
            <a:avLst/>
          </a:prstGeom>
        </p:spPr>
      </p:pic>
      <p:pic>
        <p:nvPicPr>
          <p:cNvPr id="6" name="Image 5" descr="savon bio au mi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772816"/>
            <a:ext cx="2049780" cy="1424940"/>
          </a:xfrm>
          <a:prstGeom prst="rect">
            <a:avLst/>
          </a:prstGeom>
        </p:spPr>
      </p:pic>
      <p:pic>
        <p:nvPicPr>
          <p:cNvPr id="7" name="Image 6" descr="démaquilla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645024"/>
            <a:ext cx="1714500" cy="1714500"/>
          </a:xfrm>
          <a:prstGeom prst="rect">
            <a:avLst/>
          </a:prstGeom>
        </p:spPr>
      </p:pic>
      <p:pic>
        <p:nvPicPr>
          <p:cNvPr id="8" name="Image 7" descr="deodora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4509120"/>
            <a:ext cx="1714500" cy="1714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32040" y="4365104"/>
            <a:ext cx="3672408" cy="2204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Aucun émollient 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ne peut réparer</a:t>
            </a:r>
          </a:p>
          <a:p>
            <a:pPr algn="ctr"/>
            <a:r>
              <a:rPr lang="fr-FR" sz="2400" b="1" dirty="0"/>
              <a:t> </a:t>
            </a:r>
          </a:p>
          <a:p>
            <a:pPr algn="ctr"/>
            <a:r>
              <a:rPr lang="fr-FR" sz="2400" b="1" dirty="0"/>
              <a:t>20 mn de douche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4/ Les erreurs  : la crise </a:t>
            </a:r>
          </a:p>
        </p:txBody>
      </p:sp>
      <p:pic>
        <p:nvPicPr>
          <p:cNvPr id="14" name="Espace réservé du contenu 13" descr="la cri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98438" y="2363751"/>
            <a:ext cx="4506763" cy="3096344"/>
          </a:xfrm>
        </p:spPr>
      </p:pic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Quand c’est rouge</a:t>
            </a:r>
          </a:p>
          <a:p>
            <a:endParaRPr lang="fr-FR" dirty="0"/>
          </a:p>
          <a:p>
            <a:r>
              <a:rPr lang="fr-FR" dirty="0"/>
              <a:t>Quand ça gratte</a:t>
            </a:r>
          </a:p>
          <a:p>
            <a:endParaRPr lang="fr-FR" dirty="0"/>
          </a:p>
          <a:p>
            <a:r>
              <a:rPr lang="fr-FR" dirty="0"/>
              <a:t>Quand c’est rugueux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92080" y="4509120"/>
            <a:ext cx="345638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Tous les émollients</a:t>
            </a:r>
          </a:p>
          <a:p>
            <a:pPr algn="ctr"/>
            <a:r>
              <a:rPr lang="fr-FR" sz="2400" b="1" dirty="0"/>
              <a:t> </a:t>
            </a:r>
          </a:p>
          <a:p>
            <a:pPr algn="ctr"/>
            <a:r>
              <a:rPr lang="fr-FR" sz="2400" b="1" dirty="0"/>
              <a:t>brulent sur une peau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  en crise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4/ Les erreurs : l’organisation</a:t>
            </a:r>
          </a:p>
        </p:txBody>
      </p:sp>
      <p:pic>
        <p:nvPicPr>
          <p:cNvPr id="6" name="Espace réservé du contenu 5" descr="maison en cou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060849"/>
            <a:ext cx="4936153" cy="3496442"/>
          </a:xfrm>
        </p:spPr>
      </p:pic>
      <p:sp>
        <p:nvSpPr>
          <p:cNvPr id="7" name="Rectangle à coins arrondis 6"/>
          <p:cNvSpPr/>
          <p:nvPr/>
        </p:nvSpPr>
        <p:spPr>
          <a:xfrm>
            <a:off x="2771800" y="5733256"/>
            <a:ext cx="48245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frigidaire de la cuisine</a:t>
            </a:r>
          </a:p>
          <a:p>
            <a:pPr algn="ctr"/>
            <a:r>
              <a:rPr lang="fr-FR" dirty="0"/>
              <a:t>La salle de bain</a:t>
            </a:r>
          </a:p>
          <a:p>
            <a:pPr algn="ctr"/>
            <a:r>
              <a:rPr lang="fr-FR" dirty="0"/>
              <a:t>La chambre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4/ Les erreurs  : l’ordonnance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Déxeryl</a:t>
            </a:r>
            <a:r>
              <a:rPr lang="fr-FR" dirty="0">
                <a:sym typeface="Symbol"/>
              </a:rPr>
              <a:t></a:t>
            </a:r>
            <a:r>
              <a:rPr lang="fr-FR" dirty="0"/>
              <a:t> : 1 tube par mois à l’année</a:t>
            </a:r>
          </a:p>
        </p:txBody>
      </p:sp>
      <p:pic>
        <p:nvPicPr>
          <p:cNvPr id="4" name="Image 3" descr="point d'interrog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068960"/>
            <a:ext cx="2585442" cy="258544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4/ Les erreurs  : l’ordonnance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/>
              <a:t>Déxeryl</a:t>
            </a:r>
            <a:r>
              <a:rPr lang="fr-FR" dirty="0">
                <a:sym typeface="Symbol"/>
              </a:rPr>
              <a:t></a:t>
            </a:r>
            <a:r>
              <a:rPr lang="fr-FR" dirty="0"/>
              <a:t> : 1 tube par mois à l’année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Le tube de 500 gr doit être terminé dans le mois</a:t>
            </a:r>
          </a:p>
          <a:p>
            <a:pPr>
              <a:buNone/>
            </a:pPr>
            <a:r>
              <a:rPr lang="fr-FR" dirty="0"/>
              <a:t>Corps entier, visage et paupières compris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À mélanger dans la main, dans un bol</a:t>
            </a:r>
          </a:p>
          <a:p>
            <a:pPr>
              <a:buNone/>
            </a:pPr>
            <a:r>
              <a:rPr lang="fr-FR" dirty="0"/>
              <a:t>    Ou </a:t>
            </a:r>
          </a:p>
          <a:p>
            <a:pPr>
              <a:buNone/>
            </a:pPr>
            <a:r>
              <a:rPr lang="fr-FR" dirty="0"/>
              <a:t>A mettre en premier et rajouter le DC par dessus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4/ Les erreurs : démonstration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D’abord le patient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4/ Les erreurs : vérifier le geste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Puis faire ensemble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5/ Les difficultés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901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 Le prix, le temps, ça colle, la sexualité…                   </a:t>
            </a:r>
          </a:p>
        </p:txBody>
      </p:sp>
      <p:pic>
        <p:nvPicPr>
          <p:cNvPr id="4" name="Image 3" descr="yu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0860" y="2941320"/>
            <a:ext cx="3002280" cy="975360"/>
          </a:xfrm>
          <a:prstGeom prst="rect">
            <a:avLst/>
          </a:prstGeom>
        </p:spPr>
      </p:pic>
      <p:pic>
        <p:nvPicPr>
          <p:cNvPr id="5" name="Image 4" descr="b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509120"/>
            <a:ext cx="2827020" cy="1036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Messages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Savoir que c’est la base incontournable du traitement</a:t>
            </a:r>
          </a:p>
          <a:p>
            <a:endParaRPr lang="fr-FR" dirty="0"/>
          </a:p>
          <a:p>
            <a:r>
              <a:rPr lang="fr-FR" dirty="0"/>
              <a:t>Savoir le faire comprendre au patient : </a:t>
            </a:r>
          </a:p>
          <a:p>
            <a:pPr>
              <a:buNone/>
            </a:pPr>
            <a:r>
              <a:rPr lang="fr-FR" dirty="0"/>
              <a:t>   mode éducationnel </a:t>
            </a:r>
          </a:p>
        </p:txBody>
      </p:sp>
      <p:pic>
        <p:nvPicPr>
          <p:cNvPr id="4" name="Image 3" descr="maç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293096"/>
            <a:ext cx="5524856" cy="216789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5/ Les modificateurs endocriniens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Triclosan</a:t>
            </a:r>
            <a:endParaRPr lang="fr-FR" dirty="0"/>
          </a:p>
          <a:p>
            <a:r>
              <a:rPr lang="fr-FR" dirty="0" err="1"/>
              <a:t>Phtalates</a:t>
            </a:r>
            <a:endParaRPr lang="fr-FR" dirty="0"/>
          </a:p>
          <a:p>
            <a:r>
              <a:rPr lang="fr-FR" dirty="0" err="1"/>
              <a:t>Parabens</a:t>
            </a:r>
            <a:endParaRPr lang="fr-FR" dirty="0"/>
          </a:p>
          <a:p>
            <a:r>
              <a:rPr lang="fr-FR" dirty="0" err="1"/>
              <a:t>Bisphenol</a:t>
            </a:r>
            <a:endParaRPr lang="fr-FR" dirty="0"/>
          </a:p>
          <a:p>
            <a:r>
              <a:rPr lang="fr-FR" dirty="0"/>
              <a:t>Autres ???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5/ Les modificateurs endocriniens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b="1" dirty="0"/>
              <a:t>Exposures to Endocrine Disrupting Chemicals in Consumer Products—A Guide for Pediatricians</a:t>
            </a:r>
            <a:r>
              <a:rPr lang="fr-FR" sz="1700" b="1" dirty="0">
                <a:hlinkClick r:id="rId2"/>
              </a:rPr>
              <a:t>☆</a:t>
            </a:r>
            <a:r>
              <a:rPr lang="en-US" sz="1700" dirty="0"/>
              <a:t>Western States Pediatric Environmental Health Specialty Unit, San Francisco, CA</a:t>
            </a:r>
            <a:r>
              <a:rPr lang="fr-FR" sz="1700" dirty="0" err="1"/>
              <a:t>Available</a:t>
            </a:r>
            <a:r>
              <a:rPr lang="fr-FR" sz="1700" dirty="0"/>
              <a:t> online 17 May 2017.</a:t>
            </a:r>
          </a:p>
          <a:p>
            <a:endParaRPr lang="fr-FR" sz="1700" dirty="0"/>
          </a:p>
          <a:p>
            <a:r>
              <a:rPr lang="en-US" sz="1800" b="1" dirty="0"/>
              <a:t>Exposure to phenols, </a:t>
            </a:r>
            <a:r>
              <a:rPr lang="en-US" sz="1800" b="1" dirty="0" err="1"/>
              <a:t>parabens</a:t>
            </a:r>
            <a:r>
              <a:rPr lang="en-US" sz="1800" b="1" dirty="0"/>
              <a:t> and UV filters: Associations with loss-of-function mutations in the </a:t>
            </a:r>
            <a:r>
              <a:rPr lang="en-US" sz="1800" b="1" dirty="0" err="1"/>
              <a:t>filaggrin</a:t>
            </a:r>
            <a:r>
              <a:rPr lang="en-US" sz="1800" b="1" dirty="0"/>
              <a:t> gene in men from the general population.</a:t>
            </a:r>
            <a:r>
              <a:rPr lang="fr-FR" sz="1800" dirty="0">
                <a:hlinkClick r:id="rId3" tooltip="Environment international."/>
              </a:rPr>
              <a:t> Environ Int.</a:t>
            </a:r>
            <a:r>
              <a:rPr lang="fr-FR" sz="1800" dirty="0"/>
              <a:t> 2017 </a:t>
            </a:r>
            <a:r>
              <a:rPr lang="fr-FR" sz="1800" dirty="0" err="1"/>
              <a:t>Aug</a:t>
            </a:r>
            <a:r>
              <a:rPr lang="fr-FR" sz="1800" dirty="0"/>
              <a:t>;105:105-111. </a:t>
            </a:r>
            <a:r>
              <a:rPr lang="fr-FR" sz="1800" dirty="0" err="1"/>
              <a:t>doi</a:t>
            </a:r>
            <a:r>
              <a:rPr lang="fr-FR" sz="1800" dirty="0"/>
              <a:t>: 10.1016/</a:t>
            </a:r>
            <a:r>
              <a:rPr lang="fr-FR" sz="1800" dirty="0" err="1"/>
              <a:t>j.envint</a:t>
            </a:r>
            <a:r>
              <a:rPr lang="fr-FR" sz="1800" dirty="0"/>
              <a:t>.2017.05.013. </a:t>
            </a:r>
            <a:r>
              <a:rPr lang="en-US" sz="1800" dirty="0" err="1"/>
              <a:t>Epub</a:t>
            </a:r>
            <a:r>
              <a:rPr lang="en-US" sz="1800" dirty="0"/>
              <a:t> 2017 May 17.</a:t>
            </a:r>
            <a:endParaRPr lang="fr-FR" sz="1800" dirty="0"/>
          </a:p>
          <a:p>
            <a:pPr>
              <a:buNone/>
            </a:pPr>
            <a:endParaRPr lang="fr-FR" sz="1800" dirty="0"/>
          </a:p>
          <a:p>
            <a:r>
              <a:rPr lang="en-US" sz="1800" b="1" dirty="0"/>
              <a:t>Exposure to phthalates and </a:t>
            </a:r>
            <a:r>
              <a:rPr lang="en-US" sz="1800" b="1" dirty="0" err="1"/>
              <a:t>bisphenol</a:t>
            </a:r>
            <a:r>
              <a:rPr lang="en-US" sz="1800" b="1" dirty="0"/>
              <a:t> A are associated with atopic dermatitis symptoms in children: a time-series analysis.</a:t>
            </a:r>
            <a:r>
              <a:rPr lang="en-US" sz="1800" dirty="0">
                <a:hlinkClick r:id="rId4" tooltip="Environmental health : a global access science source."/>
              </a:rPr>
              <a:t> Environ Health.</a:t>
            </a:r>
            <a:r>
              <a:rPr lang="en-US" sz="1800" dirty="0"/>
              <a:t> 2017 Mar 9;16(1):24. </a:t>
            </a:r>
            <a:r>
              <a:rPr lang="en-US" sz="1800" dirty="0" err="1"/>
              <a:t>doi</a:t>
            </a:r>
            <a:r>
              <a:rPr lang="en-US" sz="1800" dirty="0"/>
              <a:t>: 10.1186/s12940-017-0225-5.</a:t>
            </a:r>
            <a:r>
              <a:rPr lang="en-US" sz="1800" dirty="0">
                <a:hlinkClick r:id="rId5"/>
              </a:rPr>
              <a:t>Kim EH</a:t>
            </a:r>
            <a:r>
              <a:rPr lang="en-US" sz="1800" baseline="30000" dirty="0"/>
              <a:t>1,2</a:t>
            </a:r>
            <a:r>
              <a:rPr lang="en-US" sz="1800" dirty="0"/>
              <a:t>, </a:t>
            </a:r>
            <a:r>
              <a:rPr lang="en-US" sz="1800" dirty="0" err="1">
                <a:hlinkClick r:id="rId6"/>
              </a:rPr>
              <a:t>Jeon</a:t>
            </a:r>
            <a:r>
              <a:rPr lang="en-US" sz="1800" dirty="0">
                <a:hlinkClick r:id="rId6"/>
              </a:rPr>
              <a:t> BH</a:t>
            </a:r>
            <a:r>
              <a:rPr lang="en-US" sz="1800" baseline="30000" dirty="0"/>
              <a:t>1,2</a:t>
            </a:r>
            <a:r>
              <a:rPr lang="en-US" sz="1800" dirty="0"/>
              <a:t>, </a:t>
            </a:r>
            <a:r>
              <a:rPr lang="en-US" sz="1800" dirty="0">
                <a:hlinkClick r:id="rId7"/>
              </a:rPr>
              <a:t>Kim J</a:t>
            </a:r>
            <a:r>
              <a:rPr lang="en-US" sz="1800" baseline="30000" dirty="0"/>
              <a:t>3,4</a:t>
            </a:r>
            <a:r>
              <a:rPr lang="en-US" sz="1800" dirty="0"/>
              <a:t>, </a:t>
            </a:r>
            <a:r>
              <a:rPr lang="en-US" sz="1800" dirty="0">
                <a:hlinkClick r:id="rId8"/>
              </a:rPr>
              <a:t>Kim YM</a:t>
            </a:r>
            <a:r>
              <a:rPr lang="en-US" sz="1800" baseline="30000" dirty="0"/>
              <a:t>4</a:t>
            </a:r>
            <a:r>
              <a:rPr lang="en-US" sz="1800" dirty="0"/>
              <a:t>, </a:t>
            </a:r>
            <a:r>
              <a:rPr lang="en-US" sz="1800" dirty="0">
                <a:hlinkClick r:id="rId9"/>
              </a:rPr>
              <a:t>Han Y</a:t>
            </a:r>
            <a:r>
              <a:rPr lang="en-US" sz="1800" baseline="30000" dirty="0"/>
              <a:t>4</a:t>
            </a:r>
            <a:r>
              <a:rPr lang="en-US" sz="1800" dirty="0"/>
              <a:t>, </a:t>
            </a:r>
            <a:r>
              <a:rPr lang="en-US" sz="1800" dirty="0" err="1">
                <a:hlinkClick r:id="rId10"/>
              </a:rPr>
              <a:t>Ahn</a:t>
            </a:r>
            <a:r>
              <a:rPr lang="en-US" sz="1800" dirty="0">
                <a:hlinkClick r:id="rId10"/>
              </a:rPr>
              <a:t> K</a:t>
            </a:r>
            <a:r>
              <a:rPr lang="en-US" sz="1800" baseline="30000" dirty="0"/>
              <a:t>5,6</a:t>
            </a:r>
            <a:r>
              <a:rPr lang="en-US" sz="1800" dirty="0"/>
              <a:t>, </a:t>
            </a:r>
            <a:r>
              <a:rPr lang="en-US" sz="1800" dirty="0">
                <a:hlinkClick r:id="rId11"/>
              </a:rPr>
              <a:t>Cheong HK</a:t>
            </a:r>
            <a:r>
              <a:rPr lang="en-US" sz="1800" baseline="30000" dirty="0"/>
              <a:t>7,8</a:t>
            </a:r>
            <a:r>
              <a:rPr lang="en-US" sz="1800" dirty="0"/>
              <a:t>.</a:t>
            </a:r>
            <a:endParaRPr lang="fr-FR" sz="1800" dirty="0"/>
          </a:p>
          <a:p>
            <a:pPr>
              <a:buNone/>
            </a:pPr>
            <a:endParaRPr lang="fr-FR" sz="17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5/ Les modificateurs endocriniens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EFSA advises on the safety of </a:t>
            </a:r>
            <a:r>
              <a:rPr lang="en-US" dirty="0" err="1"/>
              <a:t>paraben</a:t>
            </a:r>
            <a:r>
              <a:rPr lang="en-US" dirty="0"/>
              <a:t> usage in food</a:t>
            </a:r>
            <a:endParaRPr lang="fr-FR" b="1" dirty="0"/>
          </a:p>
          <a:p>
            <a:r>
              <a:rPr lang="en-US" dirty="0"/>
              <a:t>European food safety authority 2004</a:t>
            </a:r>
            <a:endParaRPr lang="fr-FR" b="1" dirty="0"/>
          </a:p>
          <a:p>
            <a:r>
              <a:rPr lang="en-US" b="1" dirty="0"/>
              <a:t>The Scientific Panel on Food Additives, </a:t>
            </a:r>
            <a:r>
              <a:rPr lang="en-US" b="1" dirty="0" err="1"/>
              <a:t>Flavourings</a:t>
            </a:r>
            <a:r>
              <a:rPr lang="en-US" b="1" dirty="0"/>
              <a:t>, Processing Aids and Materials in Contact with Food (AFC) published today an opinion on the safety of using parabens (additives E 214-219) </a:t>
            </a:r>
            <a:r>
              <a:rPr lang="en-US" b="1" dirty="0">
                <a:solidFill>
                  <a:srgbClr val="FF0000"/>
                </a:solidFill>
              </a:rPr>
              <a:t>in foods. The Panel concluded that a group ADI (Acceptable Daily Intake) of 0-10 mg/kg body weight per day could now be established for methyl and ethyl parabens </a:t>
            </a:r>
            <a:r>
              <a:rPr lang="en-US" b="1" dirty="0"/>
              <a:t>and their sodium salts. However, the panel considered that </a:t>
            </a:r>
            <a:r>
              <a:rPr lang="en-US" b="1" dirty="0" err="1">
                <a:solidFill>
                  <a:srgbClr val="FF0000"/>
                </a:solidFill>
              </a:rPr>
              <a:t>propyl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paraben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could not be included in this group ADI due to recent research demonstrating its effects on certain reproductive parameters in rats. While the presence of </a:t>
            </a:r>
            <a:r>
              <a:rPr lang="en-US" b="1" dirty="0" err="1"/>
              <a:t>propyl</a:t>
            </a:r>
            <a:r>
              <a:rPr lang="en-US" b="1" dirty="0"/>
              <a:t> </a:t>
            </a:r>
            <a:r>
              <a:rPr lang="en-US" b="1" dirty="0" err="1"/>
              <a:t>paraben</a:t>
            </a:r>
            <a:r>
              <a:rPr lang="en-US" b="1" dirty="0"/>
              <a:t> in the diet is limited and unlikely to represent a risk to consumers, the panel was unable to recommend a specific ADI for </a:t>
            </a:r>
            <a:r>
              <a:rPr lang="en-US" b="1" dirty="0" err="1"/>
              <a:t>propyl</a:t>
            </a:r>
            <a:r>
              <a:rPr lang="en-US" b="1" dirty="0"/>
              <a:t> </a:t>
            </a:r>
            <a:r>
              <a:rPr lang="en-US" b="1" dirty="0" err="1"/>
              <a:t>paraben</a:t>
            </a:r>
            <a:r>
              <a:rPr lang="en-US" b="1" dirty="0"/>
              <a:t> based on current evidence. It is now up to the European Commission to decide on any measures to be taken with regards to </a:t>
            </a:r>
            <a:r>
              <a:rPr lang="en-US" b="1" dirty="0" err="1"/>
              <a:t>parabens</a:t>
            </a:r>
            <a:r>
              <a:rPr lang="en-US" b="1" dirty="0"/>
              <a:t> following the advice of the AFC Panel.</a:t>
            </a:r>
            <a:endParaRPr lang="fr-FR" dirty="0"/>
          </a:p>
          <a:p>
            <a:r>
              <a:rPr lang="en-US" dirty="0"/>
              <a:t>Parabens are antimicrobial preservatives allowed for use in foods, drugs, cosmetics and toiletries. </a:t>
            </a:r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6/ Film du service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053208"/>
          </a:xfrm>
        </p:spPr>
        <p:txBody>
          <a:bodyPr/>
          <a:lstStyle/>
          <a:p>
            <a:endParaRPr lang="fr-FR" dirty="0"/>
          </a:p>
          <a:p>
            <a:pPr>
              <a:buNone/>
            </a:pPr>
            <a:r>
              <a:rPr lang="fr-FR" dirty="0"/>
              <a:t>Technique de l’habillage dans les cas</a:t>
            </a:r>
          </a:p>
          <a:p>
            <a:pPr>
              <a:buNone/>
            </a:pPr>
            <a:r>
              <a:rPr lang="fr-FR" dirty="0"/>
              <a:t> de dermatite atopique</a:t>
            </a:r>
          </a:p>
        </p:txBody>
      </p:sp>
      <p:pic>
        <p:nvPicPr>
          <p:cNvPr id="1026" name="Picture 2" descr="D:\Document de Utilisateur\Mes Documents\Magali\DA\photos\you t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77072"/>
            <a:ext cx="3028950" cy="151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www.mag-da.fr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4" name="Image 3" descr="50 dessins pour raconter la dermatite atopiqu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7798">
            <a:off x="5316575" y="2559688"/>
            <a:ext cx="3154400" cy="2082989"/>
          </a:xfrm>
          <a:prstGeom prst="rect">
            <a:avLst/>
          </a:prstGeom>
        </p:spPr>
      </p:pic>
      <p:pic>
        <p:nvPicPr>
          <p:cNvPr id="6" name="Image 5" descr="l'eczéma est-ce vraiment dans la tê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9006">
            <a:off x="5940152" y="332656"/>
            <a:ext cx="2807017" cy="194685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6351411">
            <a:off x="6726638" y="4517340"/>
            <a:ext cx="2112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à coins arrondis 7"/>
          <p:cNvSpPr/>
          <p:nvPr/>
        </p:nvSpPr>
        <p:spPr>
          <a:xfrm>
            <a:off x="1691680" y="1556792"/>
            <a:ext cx="3600400" cy="489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service-allergologie-immunologie-clinique-</a:t>
            </a:r>
            <a:r>
              <a:rPr lang="fr-FR" sz="2400" b="1" dirty="0" err="1"/>
              <a:t>lyon</a:t>
            </a:r>
            <a:r>
              <a:rPr lang="fr-FR" sz="2400" b="1" dirty="0"/>
              <a:t>-sud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FFAED9-4FA7-4601-9769-9664796D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364F81-93E8-4497-B5BF-20EACA5A9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fr-FR" dirty="0"/>
              <a:t>Travailler en 3 groupes : </a:t>
            </a:r>
          </a:p>
          <a:p>
            <a:pPr marL="596646" indent="-514350">
              <a:buFont typeface="+mj-lt"/>
              <a:buAutoNum type="arabicPeriod"/>
            </a:pPr>
            <a:r>
              <a:rPr lang="fr-FR" dirty="0"/>
              <a:t>Pourquoi </a:t>
            </a:r>
          </a:p>
          <a:p>
            <a:pPr marL="596646" indent="-514350">
              <a:buFont typeface="+mj-lt"/>
              <a:buAutoNum type="arabicPeriod"/>
            </a:pPr>
            <a:r>
              <a:rPr lang="fr-FR" dirty="0"/>
              <a:t>En pratique </a:t>
            </a:r>
          </a:p>
          <a:p>
            <a:pPr marL="596646" indent="-514350">
              <a:buFont typeface="+mj-lt"/>
              <a:buAutoNum type="arabicPeriod"/>
            </a:pPr>
            <a:r>
              <a:rPr lang="fr-FR" dirty="0"/>
              <a:t>Les erreurs</a:t>
            </a:r>
          </a:p>
          <a:p>
            <a:pPr marL="596646" indent="-514350">
              <a:buFont typeface="+mj-lt"/>
              <a:buAutoNum type="arabicPeriod"/>
            </a:pPr>
            <a:endParaRPr lang="fr-FR" dirty="0"/>
          </a:p>
          <a:p>
            <a:pPr marL="82296" indent="0">
              <a:buNone/>
            </a:pPr>
            <a:r>
              <a:rPr lang="fr-FR" dirty="0"/>
              <a:t>Répondre à la question et comment s’y prendre pour le faire comprendre aux patients</a:t>
            </a:r>
          </a:p>
        </p:txBody>
      </p:sp>
    </p:spTree>
    <p:extLst>
      <p:ext uri="{BB962C8B-B14F-4D97-AF65-F5344CB8AC3E}">
        <p14:creationId xmlns:p14="http://schemas.microsoft.com/office/powerpoint/2010/main" val="306601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1/Pourquoi : Base scientifique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5257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Une</a:t>
            </a:r>
            <a:r>
              <a:rPr lang="en-US" dirty="0"/>
              <a:t> part </a:t>
            </a:r>
            <a:r>
              <a:rPr lang="en-US" dirty="0" err="1"/>
              <a:t>épigénétique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déviation</a:t>
            </a:r>
            <a:r>
              <a:rPr lang="en-US" dirty="0"/>
              <a:t> de </a:t>
            </a:r>
            <a:r>
              <a:rPr lang="en-US" dirty="0" err="1"/>
              <a:t>l’immunité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les TH2 et production </a:t>
            </a:r>
            <a:r>
              <a:rPr lang="en-US" dirty="0" err="1"/>
              <a:t>d’IgE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Une</a:t>
            </a:r>
            <a:r>
              <a:rPr lang="en-US" dirty="0"/>
              <a:t> production accrue </a:t>
            </a:r>
            <a:r>
              <a:rPr lang="en-US" dirty="0" err="1"/>
              <a:t>d’interleukines</a:t>
            </a:r>
            <a:r>
              <a:rPr lang="en-US" dirty="0"/>
              <a:t> pro </a:t>
            </a:r>
            <a:r>
              <a:rPr lang="en-US" dirty="0" err="1"/>
              <a:t>inflammatoires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déficience</a:t>
            </a:r>
            <a:r>
              <a:rPr lang="en-US" dirty="0"/>
              <a:t> de la </a:t>
            </a:r>
            <a:r>
              <a:rPr lang="en-US" dirty="0" err="1"/>
              <a:t>barrière</a:t>
            </a:r>
            <a:r>
              <a:rPr lang="en-US" dirty="0"/>
              <a:t> </a:t>
            </a:r>
            <a:r>
              <a:rPr lang="en-US" dirty="0" err="1"/>
              <a:t>cutanée</a:t>
            </a:r>
            <a:r>
              <a:rPr lang="en-US" dirty="0"/>
              <a:t>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sèche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pertubation</a:t>
            </a:r>
            <a:r>
              <a:rPr lang="en-US" dirty="0"/>
              <a:t> du biotope </a:t>
            </a:r>
            <a:r>
              <a:rPr lang="en-US" dirty="0" err="1"/>
              <a:t>cutané</a:t>
            </a:r>
            <a:r>
              <a:rPr lang="en-US" dirty="0"/>
              <a:t> au profit du </a:t>
            </a:r>
            <a:r>
              <a:rPr lang="en-US" dirty="0" err="1"/>
              <a:t>Staphylocoque</a:t>
            </a:r>
            <a:r>
              <a:rPr lang="en-US" dirty="0"/>
              <a:t> et du </a:t>
            </a:r>
            <a:r>
              <a:rPr lang="en-US" dirty="0" err="1"/>
              <a:t>Malassezia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 impact </a:t>
            </a:r>
            <a:r>
              <a:rPr lang="en-US" dirty="0" err="1"/>
              <a:t>psychologique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fort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1/Pourquoi : Base scientifique </a:t>
            </a:r>
          </a:p>
        </p:txBody>
      </p:sp>
      <p:pic>
        <p:nvPicPr>
          <p:cNvPr id="4" name="Espace réservé du contenu 3" descr="question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556792"/>
            <a:ext cx="3584367" cy="469991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1/ Outils pédagogiques</a:t>
            </a:r>
          </a:p>
        </p:txBody>
      </p:sp>
      <p:pic>
        <p:nvPicPr>
          <p:cNvPr id="4" name="Espace réservé du contenu 3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328EEC06-6819-45F2-BAEE-28510CA30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505" t="6303" r="51266" b="34104"/>
          <a:stretch/>
        </p:blipFill>
        <p:spPr>
          <a:xfrm>
            <a:off x="1331640" y="1556792"/>
            <a:ext cx="3126085" cy="2121459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693A6B1E-EACE-4C5E-80F2-2A6A5B4C8F5E}"/>
              </a:ext>
            </a:extLst>
          </p:cNvPr>
          <p:cNvPicPr>
            <a:picLocks/>
          </p:cNvPicPr>
          <p:nvPr/>
        </p:nvPicPr>
        <p:blipFill rotWithShape="1">
          <a:blip r:embed="rId2" cstate="print"/>
          <a:srcRect l="54115" t="4150" b="33965"/>
          <a:stretch/>
        </p:blipFill>
        <p:spPr>
          <a:xfrm>
            <a:off x="4860032" y="1628800"/>
            <a:ext cx="2861751" cy="1944000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87E4EC46-C685-4FAC-9859-5B1BEBD6C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665" t="3403" r="15426" b="5539"/>
          <a:stretch/>
        </p:blipFill>
        <p:spPr>
          <a:xfrm>
            <a:off x="1475656" y="3645024"/>
            <a:ext cx="2489609" cy="2880953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4572000" y="4077072"/>
            <a:ext cx="360040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patient est statique</a:t>
            </a:r>
          </a:p>
          <a:p>
            <a:pPr algn="ctr"/>
            <a:r>
              <a:rPr lang="fr-FR" dirty="0"/>
              <a:t>Il ne construit rien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1/ En mode éducationnel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 veut dire le mot </a:t>
            </a:r>
            <a:r>
              <a:rPr lang="fr-FR" dirty="0">
                <a:solidFill>
                  <a:srgbClr val="FF0000"/>
                </a:solidFill>
              </a:rPr>
              <a:t>sec?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1221</Words>
  <Application>Microsoft Office PowerPoint</Application>
  <PresentationFormat>Affichage à l'écran (4:3)</PresentationFormat>
  <Paragraphs>255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8" baseType="lpstr">
      <vt:lpstr>Constantia</vt:lpstr>
      <vt:lpstr>Verdana</vt:lpstr>
      <vt:lpstr>Wingdings 2</vt:lpstr>
      <vt:lpstr>Solstice</vt:lpstr>
      <vt:lpstr>Émollients en 2019</vt:lpstr>
      <vt:lpstr>Sommaire</vt:lpstr>
      <vt:lpstr>Objectifs</vt:lpstr>
      <vt:lpstr>Messages</vt:lpstr>
      <vt:lpstr>Comment </vt:lpstr>
      <vt:lpstr>1/Pourquoi : Base scientifique </vt:lpstr>
      <vt:lpstr>1/Pourquoi : Base scientifique </vt:lpstr>
      <vt:lpstr>1/ Outils pédagogiques</vt:lpstr>
      <vt:lpstr>1/ En mode éducationnel</vt:lpstr>
      <vt:lpstr>1/ En mode éducationnel</vt:lpstr>
      <vt:lpstr>1/ En mode éducationnel</vt:lpstr>
      <vt:lpstr>1/ En mode éducationnel</vt:lpstr>
      <vt:lpstr>1/ En mode éducationnel</vt:lpstr>
      <vt:lpstr>1/ En mode éducationnel</vt:lpstr>
      <vt:lpstr>1/ En mode éducationnel  </vt:lpstr>
      <vt:lpstr>1/ Pourquoi = construire la base</vt:lpstr>
      <vt:lpstr>1/ Pourquoi : Conclusion</vt:lpstr>
      <vt:lpstr>1/ Pourquoi : Conclusion</vt:lpstr>
      <vt:lpstr>1/ Pourquoi : Conclusion</vt:lpstr>
      <vt:lpstr>2/ En pratique : définition </vt:lpstr>
      <vt:lpstr>2/En pratique : quelle galénique? </vt:lpstr>
      <vt:lpstr>2/ En pratique : lequel ? </vt:lpstr>
      <vt:lpstr>2/ En pratique : comment ?</vt:lpstr>
      <vt:lpstr>2/ En pratique : quand ?</vt:lpstr>
      <vt:lpstr>2/ En pratique : où?</vt:lpstr>
      <vt:lpstr>2/ En pratique : quelle quantité?</vt:lpstr>
      <vt:lpstr>2/ En pratique :                           combien de temps?</vt:lpstr>
      <vt:lpstr>2/ En pratique : les gants  </vt:lpstr>
      <vt:lpstr>3/ Cadre juridique = rbt</vt:lpstr>
      <vt:lpstr>3/ L’ordonnance remboursée</vt:lpstr>
      <vt:lpstr>4/ Les erreurs</vt:lpstr>
      <vt:lpstr>4/ Les erreurs : l’hygiène</vt:lpstr>
      <vt:lpstr>4/ Les erreurs  : la crise </vt:lpstr>
      <vt:lpstr>4/ Les erreurs : l’organisation</vt:lpstr>
      <vt:lpstr>4/ Les erreurs  : l’ordonnance</vt:lpstr>
      <vt:lpstr>4/ Les erreurs  : l’ordonnance</vt:lpstr>
      <vt:lpstr>4/ Les erreurs : démonstration</vt:lpstr>
      <vt:lpstr>4/ Les erreurs : vérifier le geste</vt:lpstr>
      <vt:lpstr>5/ Les difficultés</vt:lpstr>
      <vt:lpstr>5/ Les modificateurs endocriniens</vt:lpstr>
      <vt:lpstr>5/ Les modificateurs endocriniens</vt:lpstr>
      <vt:lpstr>5/ Les modificateurs endocriniens</vt:lpstr>
      <vt:lpstr>6/ Film du service</vt:lpstr>
      <vt:lpstr>www.mag-da.fr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Émollients en 2019</dc:title>
  <dc:creator>Utilisateur</dc:creator>
  <cp:lastModifiedBy>MAGALI BOUTTAZ</cp:lastModifiedBy>
  <cp:revision>39</cp:revision>
  <dcterms:created xsi:type="dcterms:W3CDTF">2019-10-03T14:36:53Z</dcterms:created>
  <dcterms:modified xsi:type="dcterms:W3CDTF">2019-12-17T14:45:17Z</dcterms:modified>
</cp:coreProperties>
</file>